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BC44A740" ContentType="image/png"/>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6.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7.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9.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0.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2.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3.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4.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 id="2147483688" r:id="rId3"/>
    <p:sldMasterId id="2147483722" r:id="rId4"/>
    <p:sldMasterId id="2147483752" r:id="rId5"/>
    <p:sldMasterId id="2147483771" r:id="rId6"/>
    <p:sldMasterId id="2147483788" r:id="rId7"/>
    <p:sldMasterId id="2147483823" r:id="rId8"/>
    <p:sldMasterId id="2147483845" r:id="rId9"/>
    <p:sldMasterId id="2147483867" r:id="rId10"/>
    <p:sldMasterId id="2147483887" r:id="rId11"/>
    <p:sldMasterId id="2147483904" r:id="rId12"/>
    <p:sldMasterId id="2147483911" r:id="rId13"/>
    <p:sldMasterId id="2147483946" r:id="rId14"/>
    <p:sldMasterId id="2147483955" r:id="rId15"/>
  </p:sldMasterIdLst>
  <p:notesMasterIdLst>
    <p:notesMasterId r:id="rId86"/>
  </p:notesMasterIdLst>
  <p:sldIdLst>
    <p:sldId id="280" r:id="rId16"/>
    <p:sldId id="281" r:id="rId17"/>
    <p:sldId id="303" r:id="rId18"/>
    <p:sldId id="283" r:id="rId19"/>
    <p:sldId id="284" r:id="rId20"/>
    <p:sldId id="285" r:id="rId21"/>
    <p:sldId id="286"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4" r:id="rId38"/>
    <p:sldId id="257" r:id="rId39"/>
    <p:sldId id="258" r:id="rId40"/>
    <p:sldId id="261" r:id="rId41"/>
    <p:sldId id="262" r:id="rId42"/>
    <p:sldId id="263" r:id="rId43"/>
    <p:sldId id="265" r:id="rId44"/>
    <p:sldId id="266" r:id="rId45"/>
    <p:sldId id="269" r:id="rId46"/>
    <p:sldId id="273" r:id="rId47"/>
    <p:sldId id="274" r:id="rId48"/>
    <p:sldId id="277" r:id="rId49"/>
    <p:sldId id="279" r:id="rId50"/>
    <p:sldId id="276"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1" r:id="rId76"/>
    <p:sldId id="332" r:id="rId77"/>
    <p:sldId id="333" r:id="rId78"/>
    <p:sldId id="334" r:id="rId79"/>
    <p:sldId id="330" r:id="rId80"/>
    <p:sldId id="335" r:id="rId81"/>
    <p:sldId id="336" r:id="rId82"/>
    <p:sldId id="337" r:id="rId83"/>
    <p:sldId id="338" r:id="rId84"/>
    <p:sldId id="339"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23" autoAdjust="0"/>
    <p:restoredTop sz="94216" autoAdjust="0"/>
  </p:normalViewPr>
  <p:slideViewPr>
    <p:cSldViewPr snapToGrid="0">
      <p:cViewPr varScale="1">
        <p:scale>
          <a:sx n="89" d="100"/>
          <a:sy n="89" d="100"/>
        </p:scale>
        <p:origin x="67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theme" Target="theme/theme1.xml"/><Relationship Id="rId16" Type="http://schemas.openxmlformats.org/officeDocument/2006/relationships/slide" Target="slides/slide1.xml"/><Relationship Id="rId11" Type="http://schemas.openxmlformats.org/officeDocument/2006/relationships/slideMaster" Target="slideMasters/slideMaster11.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5" Type="http://schemas.openxmlformats.org/officeDocument/2006/relationships/slideMaster" Target="slideMasters/slideMaster5.xml"/><Relationship Id="rId90" Type="http://schemas.openxmlformats.org/officeDocument/2006/relationships/tableStyles" Target="tableStyles.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slide" Target="slides/slide62.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slide" Target="slides/slide65.xml"/><Relationship Id="rId85" Type="http://schemas.openxmlformats.org/officeDocument/2006/relationships/slide" Target="slides/slide70.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7" Type="http://schemas.openxmlformats.org/officeDocument/2006/relationships/slideMaster" Target="slideMasters/slideMaster7.xml"/><Relationship Id="rId71" Type="http://schemas.openxmlformats.org/officeDocument/2006/relationships/slide" Target="slides/slide56.xml"/><Relationship Id="rId2" Type="http://schemas.openxmlformats.org/officeDocument/2006/relationships/slideMaster" Target="slideMasters/slideMaster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presProps" Target="presProps.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E81277-C995-4559-9C7C-B76474E6D488}"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EA2EDCA3-422C-4955-A76F-9674508B325C}">
      <dgm:prSet phldrT="[Text]" custT="1"/>
      <dgm:spPr/>
      <dgm:t>
        <a:bodyPr/>
        <a:lstStyle/>
        <a:p>
          <a:r>
            <a:rPr lang="en-US" sz="2400" b="1" dirty="0"/>
            <a:t>Recognize Accomplishments</a:t>
          </a:r>
        </a:p>
      </dgm:t>
    </dgm:pt>
    <dgm:pt modelId="{45A3CEFA-B3E5-40C6-8D37-6BEF95FDE5F4}" type="parTrans" cxnId="{DCB508D1-C0E6-45F1-BED3-E7AADCE435F7}">
      <dgm:prSet/>
      <dgm:spPr/>
      <dgm:t>
        <a:bodyPr/>
        <a:lstStyle/>
        <a:p>
          <a:endParaRPr lang="en-US"/>
        </a:p>
      </dgm:t>
    </dgm:pt>
    <dgm:pt modelId="{59C4F084-AB3F-4280-B8F4-A50DDDB40E72}" type="sibTrans" cxnId="{DCB508D1-C0E6-45F1-BED3-E7AADCE435F7}">
      <dgm:prSet/>
      <dgm:spPr/>
      <dgm:t>
        <a:bodyPr/>
        <a:lstStyle/>
        <a:p>
          <a:endParaRPr lang="en-US"/>
        </a:p>
      </dgm:t>
    </dgm:pt>
    <dgm:pt modelId="{D18A5AE1-BA17-4C86-8856-730D8F8EFABB}">
      <dgm:prSet phldrT="[Text]"/>
      <dgm:spPr/>
      <dgm:t>
        <a:bodyPr/>
        <a:lstStyle/>
        <a:p>
          <a:r>
            <a:rPr lang="en-US" dirty="0"/>
            <a:t>Finish a chapter, Finish a Lab, Watch a video, Read a white paper… All Accomplishments</a:t>
          </a:r>
        </a:p>
      </dgm:t>
    </dgm:pt>
    <dgm:pt modelId="{2E6CC550-1627-4A0F-960C-7BA102A368CE}" type="parTrans" cxnId="{456CBB37-C338-4A85-B203-C1EF07C1E29B}">
      <dgm:prSet/>
      <dgm:spPr/>
      <dgm:t>
        <a:bodyPr/>
        <a:lstStyle/>
        <a:p>
          <a:endParaRPr lang="en-US"/>
        </a:p>
      </dgm:t>
    </dgm:pt>
    <dgm:pt modelId="{F8D2A6F7-DB75-4E5E-AD52-95A209783E71}" type="sibTrans" cxnId="{456CBB37-C338-4A85-B203-C1EF07C1E29B}">
      <dgm:prSet/>
      <dgm:spPr/>
      <dgm:t>
        <a:bodyPr/>
        <a:lstStyle/>
        <a:p>
          <a:endParaRPr lang="en-US"/>
        </a:p>
      </dgm:t>
    </dgm:pt>
    <dgm:pt modelId="{14D8AC8A-33C5-44A3-B5BF-78609834B86C}">
      <dgm:prSet phldrT="[Text]" custT="1"/>
      <dgm:spPr/>
      <dgm:t>
        <a:bodyPr/>
        <a:lstStyle/>
        <a:p>
          <a:r>
            <a:rPr lang="en-US" sz="2400" b="1" dirty="0"/>
            <a:t>Get Family On Board</a:t>
          </a:r>
        </a:p>
      </dgm:t>
    </dgm:pt>
    <dgm:pt modelId="{27C15242-558A-418E-A43A-9F75E6C01A67}" type="parTrans" cxnId="{E294F488-A32A-4A08-86B8-C46D448322F8}">
      <dgm:prSet/>
      <dgm:spPr/>
      <dgm:t>
        <a:bodyPr/>
        <a:lstStyle/>
        <a:p>
          <a:endParaRPr lang="en-US"/>
        </a:p>
      </dgm:t>
    </dgm:pt>
    <dgm:pt modelId="{2DB076C8-ACAB-4D3B-8B20-256A32D5A27F}" type="sibTrans" cxnId="{E294F488-A32A-4A08-86B8-C46D448322F8}">
      <dgm:prSet/>
      <dgm:spPr/>
      <dgm:t>
        <a:bodyPr/>
        <a:lstStyle/>
        <a:p>
          <a:endParaRPr lang="en-US"/>
        </a:p>
      </dgm:t>
    </dgm:pt>
    <dgm:pt modelId="{5A8F2EBC-85E6-4CFB-A5D6-B5C6E38FF2D0}">
      <dgm:prSet phldrT="[Text]"/>
      <dgm:spPr/>
      <dgm:t>
        <a:bodyPr/>
        <a:lstStyle/>
        <a:p>
          <a:r>
            <a:rPr lang="en-US" dirty="0"/>
            <a:t>Make your goals, their goals.  Trip to Dave &amp; Busters upon completion, ice cream shop for a chapter</a:t>
          </a:r>
        </a:p>
      </dgm:t>
    </dgm:pt>
    <dgm:pt modelId="{B124AE46-1CB6-4DE3-99B5-03CBCA8EF69C}" type="parTrans" cxnId="{B833449A-1F4A-4A12-AC4B-51DA1F988436}">
      <dgm:prSet/>
      <dgm:spPr/>
      <dgm:t>
        <a:bodyPr/>
        <a:lstStyle/>
        <a:p>
          <a:endParaRPr lang="en-US"/>
        </a:p>
      </dgm:t>
    </dgm:pt>
    <dgm:pt modelId="{1A5B0BBB-2B43-4D49-BBC5-7EB9EBC1A8E0}" type="sibTrans" cxnId="{B833449A-1F4A-4A12-AC4B-51DA1F988436}">
      <dgm:prSet/>
      <dgm:spPr/>
      <dgm:t>
        <a:bodyPr/>
        <a:lstStyle/>
        <a:p>
          <a:endParaRPr lang="en-US"/>
        </a:p>
      </dgm:t>
    </dgm:pt>
    <dgm:pt modelId="{61D15527-5E73-453D-90DC-E7ECE35AF174}">
      <dgm:prSet phldrT="[Text]"/>
      <dgm:spPr/>
      <dgm:t>
        <a:bodyPr/>
        <a:lstStyle/>
        <a:p>
          <a:r>
            <a:rPr lang="en-US" dirty="0"/>
            <a:t>Make the Decision… Get STARTED NOW!</a:t>
          </a:r>
        </a:p>
      </dgm:t>
    </dgm:pt>
    <dgm:pt modelId="{C8286615-1483-45E1-A7DD-2B78139E3B02}">
      <dgm:prSet phldrT="[Text]"/>
      <dgm:spPr/>
      <dgm:t>
        <a:bodyPr/>
        <a:lstStyle/>
        <a:p>
          <a:r>
            <a:rPr lang="en-US" dirty="0"/>
            <a:t>Self, Career, Income, Stature</a:t>
          </a:r>
        </a:p>
      </dgm:t>
    </dgm:pt>
    <dgm:pt modelId="{69B51F39-3B47-48B7-92EB-29E466F800B8}">
      <dgm:prSet phldrT="[Text]" custT="1"/>
      <dgm:spPr/>
      <dgm:t>
        <a:bodyPr/>
        <a:lstStyle/>
        <a:p>
          <a:r>
            <a:rPr lang="en-US" sz="2400" b="1" dirty="0"/>
            <a:t>Value of Certification</a:t>
          </a:r>
        </a:p>
      </dgm:t>
    </dgm:pt>
    <dgm:pt modelId="{58C309A8-9467-49EF-8BBB-5C70CFFD842E}" type="sibTrans" cxnId="{B2003CBA-B996-489D-A5C1-66DFB3CEE7BB}">
      <dgm:prSet/>
      <dgm:spPr/>
      <dgm:t>
        <a:bodyPr/>
        <a:lstStyle/>
        <a:p>
          <a:endParaRPr lang="en-US"/>
        </a:p>
      </dgm:t>
    </dgm:pt>
    <dgm:pt modelId="{5AE9D5D5-76FC-439A-9AE4-5BC388489496}" type="parTrans" cxnId="{B2003CBA-B996-489D-A5C1-66DFB3CEE7BB}">
      <dgm:prSet/>
      <dgm:spPr/>
      <dgm:t>
        <a:bodyPr/>
        <a:lstStyle/>
        <a:p>
          <a:endParaRPr lang="en-US"/>
        </a:p>
      </dgm:t>
    </dgm:pt>
    <dgm:pt modelId="{8BB6A7F2-ED2B-4008-95CF-1D1E011586D7}" type="sibTrans" cxnId="{645CDCE4-551B-44E7-8F80-4508BF30A52F}">
      <dgm:prSet/>
      <dgm:spPr/>
      <dgm:t>
        <a:bodyPr/>
        <a:lstStyle/>
        <a:p>
          <a:endParaRPr lang="en-US"/>
        </a:p>
      </dgm:t>
    </dgm:pt>
    <dgm:pt modelId="{2169D7AD-9F62-4AA9-A4AE-CD0EABD6D227}" type="parTrans" cxnId="{645CDCE4-551B-44E7-8F80-4508BF30A52F}">
      <dgm:prSet/>
      <dgm:spPr/>
      <dgm:t>
        <a:bodyPr/>
        <a:lstStyle/>
        <a:p>
          <a:endParaRPr lang="en-US"/>
        </a:p>
      </dgm:t>
    </dgm:pt>
    <dgm:pt modelId="{4602EDAA-BEEE-4E5C-9564-DEFA69CCA61E}" type="sibTrans" cxnId="{BEECFBC1-6445-4E4A-A84D-FD28AC3798BE}">
      <dgm:prSet/>
      <dgm:spPr/>
      <dgm:t>
        <a:bodyPr/>
        <a:lstStyle/>
        <a:p>
          <a:endParaRPr lang="en-US"/>
        </a:p>
      </dgm:t>
    </dgm:pt>
    <dgm:pt modelId="{1C35EB20-526B-442D-82F1-F138A77AF665}" type="parTrans" cxnId="{BEECFBC1-6445-4E4A-A84D-FD28AC3798BE}">
      <dgm:prSet/>
      <dgm:spPr/>
      <dgm:t>
        <a:bodyPr/>
        <a:lstStyle/>
        <a:p>
          <a:endParaRPr lang="en-US"/>
        </a:p>
      </dgm:t>
    </dgm:pt>
    <dgm:pt modelId="{F2E65024-7ED2-4DDF-8FE2-F24BE255E80C}" type="pres">
      <dgm:prSet presAssocID="{A0E81277-C995-4559-9C7C-B76474E6D488}" presName="Name0" presStyleCnt="0">
        <dgm:presLayoutVars>
          <dgm:chMax/>
          <dgm:chPref/>
          <dgm:dir/>
        </dgm:presLayoutVars>
      </dgm:prSet>
      <dgm:spPr/>
      <dgm:t>
        <a:bodyPr/>
        <a:lstStyle/>
        <a:p>
          <a:endParaRPr lang="en-US"/>
        </a:p>
      </dgm:t>
    </dgm:pt>
    <dgm:pt modelId="{6C953D64-5C21-4858-A2CD-C68B469B68DA}" type="pres">
      <dgm:prSet presAssocID="{69B51F39-3B47-48B7-92EB-29E466F800B8}" presName="parenttextcomposite" presStyleCnt="0"/>
      <dgm:spPr/>
    </dgm:pt>
    <dgm:pt modelId="{1096B1FD-8681-4CCE-9BE7-0108F6F867B6}" type="pres">
      <dgm:prSet presAssocID="{69B51F39-3B47-48B7-92EB-29E466F800B8}" presName="parenttext" presStyleLbl="revTx" presStyleIdx="0" presStyleCnt="3">
        <dgm:presLayoutVars>
          <dgm:chMax/>
          <dgm:chPref val="2"/>
          <dgm:bulletEnabled val="1"/>
        </dgm:presLayoutVars>
      </dgm:prSet>
      <dgm:spPr/>
      <dgm:t>
        <a:bodyPr/>
        <a:lstStyle/>
        <a:p>
          <a:endParaRPr lang="en-US"/>
        </a:p>
      </dgm:t>
    </dgm:pt>
    <dgm:pt modelId="{48CF5DD6-2EA6-4F61-A72F-70046AC39D12}" type="pres">
      <dgm:prSet presAssocID="{69B51F39-3B47-48B7-92EB-29E466F800B8}" presName="composite" presStyleCnt="0"/>
      <dgm:spPr/>
    </dgm:pt>
    <dgm:pt modelId="{697BCE78-AE2E-443B-9DE2-18680639DF30}" type="pres">
      <dgm:prSet presAssocID="{69B51F39-3B47-48B7-92EB-29E466F800B8}" presName="chevron1" presStyleLbl="alignNode1" presStyleIdx="0" presStyleCnt="21"/>
      <dgm:spPr/>
    </dgm:pt>
    <dgm:pt modelId="{FB5F67B4-7FBB-46AF-90E1-70B885F9B1A0}" type="pres">
      <dgm:prSet presAssocID="{69B51F39-3B47-48B7-92EB-29E466F800B8}" presName="chevron2" presStyleLbl="alignNode1" presStyleIdx="1" presStyleCnt="21"/>
      <dgm:spPr/>
    </dgm:pt>
    <dgm:pt modelId="{8307738E-306A-4730-A007-084DF385F3FF}" type="pres">
      <dgm:prSet presAssocID="{69B51F39-3B47-48B7-92EB-29E466F800B8}" presName="chevron3" presStyleLbl="alignNode1" presStyleIdx="2" presStyleCnt="21"/>
      <dgm:spPr/>
    </dgm:pt>
    <dgm:pt modelId="{23CE8E51-E416-45BB-A560-660D53F17696}" type="pres">
      <dgm:prSet presAssocID="{69B51F39-3B47-48B7-92EB-29E466F800B8}" presName="chevron4" presStyleLbl="alignNode1" presStyleIdx="3" presStyleCnt="21"/>
      <dgm:spPr/>
    </dgm:pt>
    <dgm:pt modelId="{8EB562CC-BFA3-43A6-803F-9A1F56EBA880}" type="pres">
      <dgm:prSet presAssocID="{69B51F39-3B47-48B7-92EB-29E466F800B8}" presName="chevron5" presStyleLbl="alignNode1" presStyleIdx="4" presStyleCnt="21"/>
      <dgm:spPr/>
    </dgm:pt>
    <dgm:pt modelId="{ECAEAB1E-494D-470E-A80F-9C13B690092D}" type="pres">
      <dgm:prSet presAssocID="{69B51F39-3B47-48B7-92EB-29E466F800B8}" presName="chevron6" presStyleLbl="alignNode1" presStyleIdx="5" presStyleCnt="21"/>
      <dgm:spPr/>
    </dgm:pt>
    <dgm:pt modelId="{5FD98E53-203C-4FF7-82C6-F58DA8574E4F}" type="pres">
      <dgm:prSet presAssocID="{69B51F39-3B47-48B7-92EB-29E466F800B8}" presName="chevron7" presStyleLbl="alignNode1" presStyleIdx="6" presStyleCnt="21"/>
      <dgm:spPr/>
    </dgm:pt>
    <dgm:pt modelId="{6430F9DE-B067-4A84-A657-C1F37252AF82}" type="pres">
      <dgm:prSet presAssocID="{69B51F39-3B47-48B7-92EB-29E466F800B8}" presName="childtext" presStyleLbl="solidFgAcc1" presStyleIdx="0" presStyleCnt="3">
        <dgm:presLayoutVars>
          <dgm:chMax/>
          <dgm:chPref val="0"/>
          <dgm:bulletEnabled val="1"/>
        </dgm:presLayoutVars>
      </dgm:prSet>
      <dgm:spPr/>
      <dgm:t>
        <a:bodyPr/>
        <a:lstStyle/>
        <a:p>
          <a:endParaRPr lang="en-US"/>
        </a:p>
      </dgm:t>
    </dgm:pt>
    <dgm:pt modelId="{D180B4AE-2C4C-4FB6-92D4-E08EDE42E5D5}" type="pres">
      <dgm:prSet presAssocID="{58C309A8-9467-49EF-8BBB-5C70CFFD842E}" presName="sibTrans" presStyleCnt="0"/>
      <dgm:spPr/>
    </dgm:pt>
    <dgm:pt modelId="{E37C0367-9C02-4AD4-BD8C-CDDD728122AC}" type="pres">
      <dgm:prSet presAssocID="{EA2EDCA3-422C-4955-A76F-9674508B325C}" presName="parenttextcomposite" presStyleCnt="0"/>
      <dgm:spPr/>
    </dgm:pt>
    <dgm:pt modelId="{7879BA2E-6071-493E-B298-947188667C8F}" type="pres">
      <dgm:prSet presAssocID="{EA2EDCA3-422C-4955-A76F-9674508B325C}" presName="parenttext" presStyleLbl="revTx" presStyleIdx="1" presStyleCnt="3">
        <dgm:presLayoutVars>
          <dgm:chMax/>
          <dgm:chPref val="2"/>
          <dgm:bulletEnabled val="1"/>
        </dgm:presLayoutVars>
      </dgm:prSet>
      <dgm:spPr/>
      <dgm:t>
        <a:bodyPr/>
        <a:lstStyle/>
        <a:p>
          <a:endParaRPr lang="en-US"/>
        </a:p>
      </dgm:t>
    </dgm:pt>
    <dgm:pt modelId="{96004038-6C8D-4969-BA27-68E6A4709FDE}" type="pres">
      <dgm:prSet presAssocID="{EA2EDCA3-422C-4955-A76F-9674508B325C}" presName="composite" presStyleCnt="0"/>
      <dgm:spPr/>
    </dgm:pt>
    <dgm:pt modelId="{DED14C54-3C21-478E-813A-755AD321E72B}" type="pres">
      <dgm:prSet presAssocID="{EA2EDCA3-422C-4955-A76F-9674508B325C}" presName="chevron1" presStyleLbl="alignNode1" presStyleIdx="7" presStyleCnt="21"/>
      <dgm:spPr/>
    </dgm:pt>
    <dgm:pt modelId="{C31A6627-3921-4A2D-8661-4DE372666C87}" type="pres">
      <dgm:prSet presAssocID="{EA2EDCA3-422C-4955-A76F-9674508B325C}" presName="chevron2" presStyleLbl="alignNode1" presStyleIdx="8" presStyleCnt="21"/>
      <dgm:spPr/>
    </dgm:pt>
    <dgm:pt modelId="{9764ABBE-3EF0-4A1D-B1C4-6C93806C5F4F}" type="pres">
      <dgm:prSet presAssocID="{EA2EDCA3-422C-4955-A76F-9674508B325C}" presName="chevron3" presStyleLbl="alignNode1" presStyleIdx="9" presStyleCnt="21"/>
      <dgm:spPr/>
    </dgm:pt>
    <dgm:pt modelId="{F943E8BD-E77A-452D-B80B-55A5789CB422}" type="pres">
      <dgm:prSet presAssocID="{EA2EDCA3-422C-4955-A76F-9674508B325C}" presName="chevron4" presStyleLbl="alignNode1" presStyleIdx="10" presStyleCnt="21"/>
      <dgm:spPr/>
    </dgm:pt>
    <dgm:pt modelId="{C29948BC-4792-44BB-A348-E696F901916A}" type="pres">
      <dgm:prSet presAssocID="{EA2EDCA3-422C-4955-A76F-9674508B325C}" presName="chevron5" presStyleLbl="alignNode1" presStyleIdx="11" presStyleCnt="21"/>
      <dgm:spPr/>
    </dgm:pt>
    <dgm:pt modelId="{CAA4DF37-FA78-4AB3-AB6B-B4E143DCF66F}" type="pres">
      <dgm:prSet presAssocID="{EA2EDCA3-422C-4955-A76F-9674508B325C}" presName="chevron6" presStyleLbl="alignNode1" presStyleIdx="12" presStyleCnt="21"/>
      <dgm:spPr/>
    </dgm:pt>
    <dgm:pt modelId="{FE5A660D-7DC7-4EE0-B8EF-640A2AD33F22}" type="pres">
      <dgm:prSet presAssocID="{EA2EDCA3-422C-4955-A76F-9674508B325C}" presName="chevron7" presStyleLbl="alignNode1" presStyleIdx="13" presStyleCnt="21"/>
      <dgm:spPr/>
    </dgm:pt>
    <dgm:pt modelId="{BCDF6F4A-81DF-4A84-B5F9-8A911F18A7DB}" type="pres">
      <dgm:prSet presAssocID="{EA2EDCA3-422C-4955-A76F-9674508B325C}" presName="childtext" presStyleLbl="solidFgAcc1" presStyleIdx="1" presStyleCnt="3">
        <dgm:presLayoutVars>
          <dgm:chMax/>
          <dgm:chPref val="0"/>
          <dgm:bulletEnabled val="1"/>
        </dgm:presLayoutVars>
      </dgm:prSet>
      <dgm:spPr/>
      <dgm:t>
        <a:bodyPr/>
        <a:lstStyle/>
        <a:p>
          <a:endParaRPr lang="en-US"/>
        </a:p>
      </dgm:t>
    </dgm:pt>
    <dgm:pt modelId="{ECF4BD3F-D3E2-412F-AA5A-2C549F9F2C16}" type="pres">
      <dgm:prSet presAssocID="{59C4F084-AB3F-4280-B8F4-A50DDDB40E72}" presName="sibTrans" presStyleCnt="0"/>
      <dgm:spPr/>
    </dgm:pt>
    <dgm:pt modelId="{7FD98923-305C-4B5F-A5EC-AD60CAEEEF67}" type="pres">
      <dgm:prSet presAssocID="{14D8AC8A-33C5-44A3-B5BF-78609834B86C}" presName="parenttextcomposite" presStyleCnt="0"/>
      <dgm:spPr/>
    </dgm:pt>
    <dgm:pt modelId="{1750DEA6-1349-4773-8D83-7B0686008CCB}" type="pres">
      <dgm:prSet presAssocID="{14D8AC8A-33C5-44A3-B5BF-78609834B86C}" presName="parenttext" presStyleLbl="revTx" presStyleIdx="2" presStyleCnt="3">
        <dgm:presLayoutVars>
          <dgm:chMax/>
          <dgm:chPref val="2"/>
          <dgm:bulletEnabled val="1"/>
        </dgm:presLayoutVars>
      </dgm:prSet>
      <dgm:spPr/>
      <dgm:t>
        <a:bodyPr/>
        <a:lstStyle/>
        <a:p>
          <a:endParaRPr lang="en-US"/>
        </a:p>
      </dgm:t>
    </dgm:pt>
    <dgm:pt modelId="{98636034-8CA0-4ADE-BDC4-C0D8FE48C304}" type="pres">
      <dgm:prSet presAssocID="{14D8AC8A-33C5-44A3-B5BF-78609834B86C}" presName="composite" presStyleCnt="0"/>
      <dgm:spPr/>
    </dgm:pt>
    <dgm:pt modelId="{015A0644-3C96-4C98-962B-5D0471BF608E}" type="pres">
      <dgm:prSet presAssocID="{14D8AC8A-33C5-44A3-B5BF-78609834B86C}" presName="chevron1" presStyleLbl="alignNode1" presStyleIdx="14" presStyleCnt="21"/>
      <dgm:spPr/>
    </dgm:pt>
    <dgm:pt modelId="{F7C47965-CCA8-4055-A56D-36FA36F10495}" type="pres">
      <dgm:prSet presAssocID="{14D8AC8A-33C5-44A3-B5BF-78609834B86C}" presName="chevron2" presStyleLbl="alignNode1" presStyleIdx="15" presStyleCnt="21"/>
      <dgm:spPr/>
    </dgm:pt>
    <dgm:pt modelId="{45214177-EA78-487F-A042-51A83FA331D9}" type="pres">
      <dgm:prSet presAssocID="{14D8AC8A-33C5-44A3-B5BF-78609834B86C}" presName="chevron3" presStyleLbl="alignNode1" presStyleIdx="16" presStyleCnt="21"/>
      <dgm:spPr/>
    </dgm:pt>
    <dgm:pt modelId="{E370AF20-FED3-4585-9FB5-E15F7689A43F}" type="pres">
      <dgm:prSet presAssocID="{14D8AC8A-33C5-44A3-B5BF-78609834B86C}" presName="chevron4" presStyleLbl="alignNode1" presStyleIdx="17" presStyleCnt="21"/>
      <dgm:spPr/>
    </dgm:pt>
    <dgm:pt modelId="{B0F91B8B-242D-43B8-8FE9-29EB22F913B3}" type="pres">
      <dgm:prSet presAssocID="{14D8AC8A-33C5-44A3-B5BF-78609834B86C}" presName="chevron5" presStyleLbl="alignNode1" presStyleIdx="18" presStyleCnt="21"/>
      <dgm:spPr/>
    </dgm:pt>
    <dgm:pt modelId="{91D87061-10B0-4CD9-873D-0519C56E9BA3}" type="pres">
      <dgm:prSet presAssocID="{14D8AC8A-33C5-44A3-B5BF-78609834B86C}" presName="chevron6" presStyleLbl="alignNode1" presStyleIdx="19" presStyleCnt="21"/>
      <dgm:spPr/>
    </dgm:pt>
    <dgm:pt modelId="{D4A7A6B8-D189-412B-AC72-947AAFE51E12}" type="pres">
      <dgm:prSet presAssocID="{14D8AC8A-33C5-44A3-B5BF-78609834B86C}" presName="chevron7" presStyleLbl="alignNode1" presStyleIdx="20" presStyleCnt="21"/>
      <dgm:spPr/>
    </dgm:pt>
    <dgm:pt modelId="{75C65DA6-CD6F-41DA-9528-0164593EB2E9}" type="pres">
      <dgm:prSet presAssocID="{14D8AC8A-33C5-44A3-B5BF-78609834B86C}" presName="childtext" presStyleLbl="solidFgAcc1" presStyleIdx="2" presStyleCnt="3">
        <dgm:presLayoutVars>
          <dgm:chMax/>
          <dgm:chPref val="0"/>
          <dgm:bulletEnabled val="1"/>
        </dgm:presLayoutVars>
      </dgm:prSet>
      <dgm:spPr/>
      <dgm:t>
        <a:bodyPr/>
        <a:lstStyle/>
        <a:p>
          <a:endParaRPr lang="en-US"/>
        </a:p>
      </dgm:t>
    </dgm:pt>
  </dgm:ptLst>
  <dgm:cxnLst>
    <dgm:cxn modelId="{645CDCE4-551B-44E7-8F80-4508BF30A52F}" srcId="{69B51F39-3B47-48B7-92EB-29E466F800B8}" destId="{61D15527-5E73-453D-90DC-E7ECE35AF174}" srcOrd="1" destOrd="0" parTransId="{2169D7AD-9F62-4AA9-A4AE-CD0EABD6D227}" sibTransId="{8BB6A7F2-ED2B-4008-95CF-1D1E011586D7}"/>
    <dgm:cxn modelId="{1ED92850-122A-4245-87B4-0F378643B32D}" type="presOf" srcId="{EA2EDCA3-422C-4955-A76F-9674508B325C}" destId="{7879BA2E-6071-493E-B298-947188667C8F}" srcOrd="0" destOrd="0" presId="urn:microsoft.com/office/officeart/2008/layout/VerticalAccentList"/>
    <dgm:cxn modelId="{EA5ADE2C-BA88-46AF-9E9E-9A2E769DA621}" type="presOf" srcId="{D18A5AE1-BA17-4C86-8856-730D8F8EFABB}" destId="{BCDF6F4A-81DF-4A84-B5F9-8A911F18A7DB}" srcOrd="0" destOrd="0" presId="urn:microsoft.com/office/officeart/2008/layout/VerticalAccentList"/>
    <dgm:cxn modelId="{4EB9EF37-BB80-481C-B03C-D912F5860FAF}" type="presOf" srcId="{C8286615-1483-45E1-A7DD-2B78139E3B02}" destId="{6430F9DE-B067-4A84-A657-C1F37252AF82}" srcOrd="0" destOrd="0" presId="urn:microsoft.com/office/officeart/2008/layout/VerticalAccentList"/>
    <dgm:cxn modelId="{DCB508D1-C0E6-45F1-BED3-E7AADCE435F7}" srcId="{A0E81277-C995-4559-9C7C-B76474E6D488}" destId="{EA2EDCA3-422C-4955-A76F-9674508B325C}" srcOrd="1" destOrd="0" parTransId="{45A3CEFA-B3E5-40C6-8D37-6BEF95FDE5F4}" sibTransId="{59C4F084-AB3F-4280-B8F4-A50DDDB40E72}"/>
    <dgm:cxn modelId="{FA8F7DA2-2F2D-4888-810E-A75A8615E216}" type="presOf" srcId="{61D15527-5E73-453D-90DC-E7ECE35AF174}" destId="{6430F9DE-B067-4A84-A657-C1F37252AF82}" srcOrd="0" destOrd="1" presId="urn:microsoft.com/office/officeart/2008/layout/VerticalAccentList"/>
    <dgm:cxn modelId="{DEA0849F-BEF1-4A33-BA39-25407DDD737C}" type="presOf" srcId="{69B51F39-3B47-48B7-92EB-29E466F800B8}" destId="{1096B1FD-8681-4CCE-9BE7-0108F6F867B6}" srcOrd="0" destOrd="0" presId="urn:microsoft.com/office/officeart/2008/layout/VerticalAccentList"/>
    <dgm:cxn modelId="{B2003CBA-B996-489D-A5C1-66DFB3CEE7BB}" srcId="{A0E81277-C995-4559-9C7C-B76474E6D488}" destId="{69B51F39-3B47-48B7-92EB-29E466F800B8}" srcOrd="0" destOrd="0" parTransId="{5AE9D5D5-76FC-439A-9AE4-5BC388489496}" sibTransId="{58C309A8-9467-49EF-8BBB-5C70CFFD842E}"/>
    <dgm:cxn modelId="{93161A78-22E1-42FD-8BCF-93A39F8EE16E}" type="presOf" srcId="{14D8AC8A-33C5-44A3-B5BF-78609834B86C}" destId="{1750DEA6-1349-4773-8D83-7B0686008CCB}" srcOrd="0" destOrd="0" presId="urn:microsoft.com/office/officeart/2008/layout/VerticalAccentList"/>
    <dgm:cxn modelId="{2470C310-2B8A-4EA5-9F24-3E151EFFB73F}" type="presOf" srcId="{A0E81277-C995-4559-9C7C-B76474E6D488}" destId="{F2E65024-7ED2-4DDF-8FE2-F24BE255E80C}" srcOrd="0" destOrd="0" presId="urn:microsoft.com/office/officeart/2008/layout/VerticalAccentList"/>
    <dgm:cxn modelId="{E294F488-A32A-4A08-86B8-C46D448322F8}" srcId="{A0E81277-C995-4559-9C7C-B76474E6D488}" destId="{14D8AC8A-33C5-44A3-B5BF-78609834B86C}" srcOrd="2" destOrd="0" parTransId="{27C15242-558A-418E-A43A-9F75E6C01A67}" sibTransId="{2DB076C8-ACAB-4D3B-8B20-256A32D5A27F}"/>
    <dgm:cxn modelId="{D30EE9B7-B223-47D8-908E-27F2112DD0C9}" type="presOf" srcId="{5A8F2EBC-85E6-4CFB-A5D6-B5C6E38FF2D0}" destId="{75C65DA6-CD6F-41DA-9528-0164593EB2E9}" srcOrd="0" destOrd="0" presId="urn:microsoft.com/office/officeart/2008/layout/VerticalAccentList"/>
    <dgm:cxn modelId="{B833449A-1F4A-4A12-AC4B-51DA1F988436}" srcId="{14D8AC8A-33C5-44A3-B5BF-78609834B86C}" destId="{5A8F2EBC-85E6-4CFB-A5D6-B5C6E38FF2D0}" srcOrd="0" destOrd="0" parTransId="{B124AE46-1CB6-4DE3-99B5-03CBCA8EF69C}" sibTransId="{1A5B0BBB-2B43-4D49-BBC5-7EB9EBC1A8E0}"/>
    <dgm:cxn modelId="{BEECFBC1-6445-4E4A-A84D-FD28AC3798BE}" srcId="{69B51F39-3B47-48B7-92EB-29E466F800B8}" destId="{C8286615-1483-45E1-A7DD-2B78139E3B02}" srcOrd="0" destOrd="0" parTransId="{1C35EB20-526B-442D-82F1-F138A77AF665}" sibTransId="{4602EDAA-BEEE-4E5C-9564-DEFA69CCA61E}"/>
    <dgm:cxn modelId="{456CBB37-C338-4A85-B203-C1EF07C1E29B}" srcId="{EA2EDCA3-422C-4955-A76F-9674508B325C}" destId="{D18A5AE1-BA17-4C86-8856-730D8F8EFABB}" srcOrd="0" destOrd="0" parTransId="{2E6CC550-1627-4A0F-960C-7BA102A368CE}" sibTransId="{F8D2A6F7-DB75-4E5E-AD52-95A209783E71}"/>
    <dgm:cxn modelId="{F93AD646-8BF8-4376-AB8D-139BF5F5DC88}" type="presParOf" srcId="{F2E65024-7ED2-4DDF-8FE2-F24BE255E80C}" destId="{6C953D64-5C21-4858-A2CD-C68B469B68DA}" srcOrd="0" destOrd="0" presId="urn:microsoft.com/office/officeart/2008/layout/VerticalAccentList"/>
    <dgm:cxn modelId="{15A0ED8D-8662-4846-B8F8-6649EA26AD21}" type="presParOf" srcId="{6C953D64-5C21-4858-A2CD-C68B469B68DA}" destId="{1096B1FD-8681-4CCE-9BE7-0108F6F867B6}" srcOrd="0" destOrd="0" presId="urn:microsoft.com/office/officeart/2008/layout/VerticalAccentList"/>
    <dgm:cxn modelId="{5CAB4CEC-03D3-4A42-840E-6F529C3E817C}" type="presParOf" srcId="{F2E65024-7ED2-4DDF-8FE2-F24BE255E80C}" destId="{48CF5DD6-2EA6-4F61-A72F-70046AC39D12}" srcOrd="1" destOrd="0" presId="urn:microsoft.com/office/officeart/2008/layout/VerticalAccentList"/>
    <dgm:cxn modelId="{433F35E1-EC8E-4856-9B1D-C67A045202DC}" type="presParOf" srcId="{48CF5DD6-2EA6-4F61-A72F-70046AC39D12}" destId="{697BCE78-AE2E-443B-9DE2-18680639DF30}" srcOrd="0" destOrd="0" presId="urn:microsoft.com/office/officeart/2008/layout/VerticalAccentList"/>
    <dgm:cxn modelId="{1E3B250B-25DE-425E-A1A4-99EA8EF3A38F}" type="presParOf" srcId="{48CF5DD6-2EA6-4F61-A72F-70046AC39D12}" destId="{FB5F67B4-7FBB-46AF-90E1-70B885F9B1A0}" srcOrd="1" destOrd="0" presId="urn:microsoft.com/office/officeart/2008/layout/VerticalAccentList"/>
    <dgm:cxn modelId="{9463A3F8-FF6D-43C1-9288-C93971D636E1}" type="presParOf" srcId="{48CF5DD6-2EA6-4F61-A72F-70046AC39D12}" destId="{8307738E-306A-4730-A007-084DF385F3FF}" srcOrd="2" destOrd="0" presId="urn:microsoft.com/office/officeart/2008/layout/VerticalAccentList"/>
    <dgm:cxn modelId="{72D6CE47-3AA2-4812-9424-608918BBCFEF}" type="presParOf" srcId="{48CF5DD6-2EA6-4F61-A72F-70046AC39D12}" destId="{23CE8E51-E416-45BB-A560-660D53F17696}" srcOrd="3" destOrd="0" presId="urn:microsoft.com/office/officeart/2008/layout/VerticalAccentList"/>
    <dgm:cxn modelId="{DAC3C2E8-03C0-4B73-9C87-90A50F360925}" type="presParOf" srcId="{48CF5DD6-2EA6-4F61-A72F-70046AC39D12}" destId="{8EB562CC-BFA3-43A6-803F-9A1F56EBA880}" srcOrd="4" destOrd="0" presId="urn:microsoft.com/office/officeart/2008/layout/VerticalAccentList"/>
    <dgm:cxn modelId="{DBFE5245-9AAE-45E7-8143-0282989C2C89}" type="presParOf" srcId="{48CF5DD6-2EA6-4F61-A72F-70046AC39D12}" destId="{ECAEAB1E-494D-470E-A80F-9C13B690092D}" srcOrd="5" destOrd="0" presId="urn:microsoft.com/office/officeart/2008/layout/VerticalAccentList"/>
    <dgm:cxn modelId="{5BD12295-D092-45E8-8347-C366BA943A22}" type="presParOf" srcId="{48CF5DD6-2EA6-4F61-A72F-70046AC39D12}" destId="{5FD98E53-203C-4FF7-82C6-F58DA8574E4F}" srcOrd="6" destOrd="0" presId="urn:microsoft.com/office/officeart/2008/layout/VerticalAccentList"/>
    <dgm:cxn modelId="{F6E495CE-66B0-46E6-8CA3-E9EFA55E0C6F}" type="presParOf" srcId="{48CF5DD6-2EA6-4F61-A72F-70046AC39D12}" destId="{6430F9DE-B067-4A84-A657-C1F37252AF82}" srcOrd="7" destOrd="0" presId="urn:microsoft.com/office/officeart/2008/layout/VerticalAccentList"/>
    <dgm:cxn modelId="{9B6D3E6A-BD7C-4E01-9B8C-F4A84B3968A1}" type="presParOf" srcId="{F2E65024-7ED2-4DDF-8FE2-F24BE255E80C}" destId="{D180B4AE-2C4C-4FB6-92D4-E08EDE42E5D5}" srcOrd="2" destOrd="0" presId="urn:microsoft.com/office/officeart/2008/layout/VerticalAccentList"/>
    <dgm:cxn modelId="{A9A931F2-4A01-4D01-894E-8C4394BB3F02}" type="presParOf" srcId="{F2E65024-7ED2-4DDF-8FE2-F24BE255E80C}" destId="{E37C0367-9C02-4AD4-BD8C-CDDD728122AC}" srcOrd="3" destOrd="0" presId="urn:microsoft.com/office/officeart/2008/layout/VerticalAccentList"/>
    <dgm:cxn modelId="{F8B2E494-87E4-415A-A3CF-68D6DB038A5F}" type="presParOf" srcId="{E37C0367-9C02-4AD4-BD8C-CDDD728122AC}" destId="{7879BA2E-6071-493E-B298-947188667C8F}" srcOrd="0" destOrd="0" presId="urn:microsoft.com/office/officeart/2008/layout/VerticalAccentList"/>
    <dgm:cxn modelId="{FB0FE48F-A382-4DA3-A927-DE5D409B55BF}" type="presParOf" srcId="{F2E65024-7ED2-4DDF-8FE2-F24BE255E80C}" destId="{96004038-6C8D-4969-BA27-68E6A4709FDE}" srcOrd="4" destOrd="0" presId="urn:microsoft.com/office/officeart/2008/layout/VerticalAccentList"/>
    <dgm:cxn modelId="{5E550555-F0C9-4E7B-83E2-419EC3960F93}" type="presParOf" srcId="{96004038-6C8D-4969-BA27-68E6A4709FDE}" destId="{DED14C54-3C21-478E-813A-755AD321E72B}" srcOrd="0" destOrd="0" presId="urn:microsoft.com/office/officeart/2008/layout/VerticalAccentList"/>
    <dgm:cxn modelId="{6EA91894-52BC-48EB-8F92-2BD182950E81}" type="presParOf" srcId="{96004038-6C8D-4969-BA27-68E6A4709FDE}" destId="{C31A6627-3921-4A2D-8661-4DE372666C87}" srcOrd="1" destOrd="0" presId="urn:microsoft.com/office/officeart/2008/layout/VerticalAccentList"/>
    <dgm:cxn modelId="{00200294-38AF-41E4-9430-324AA88D5D68}" type="presParOf" srcId="{96004038-6C8D-4969-BA27-68E6A4709FDE}" destId="{9764ABBE-3EF0-4A1D-B1C4-6C93806C5F4F}" srcOrd="2" destOrd="0" presId="urn:microsoft.com/office/officeart/2008/layout/VerticalAccentList"/>
    <dgm:cxn modelId="{333C6BC2-7B53-4372-A083-0B781C1244F3}" type="presParOf" srcId="{96004038-6C8D-4969-BA27-68E6A4709FDE}" destId="{F943E8BD-E77A-452D-B80B-55A5789CB422}" srcOrd="3" destOrd="0" presId="urn:microsoft.com/office/officeart/2008/layout/VerticalAccentList"/>
    <dgm:cxn modelId="{F60D4A7E-8005-4C51-84FC-41ABE0F040DF}" type="presParOf" srcId="{96004038-6C8D-4969-BA27-68E6A4709FDE}" destId="{C29948BC-4792-44BB-A348-E696F901916A}" srcOrd="4" destOrd="0" presId="urn:microsoft.com/office/officeart/2008/layout/VerticalAccentList"/>
    <dgm:cxn modelId="{5B8602F0-D166-4AC0-9B7B-2BA517F70E33}" type="presParOf" srcId="{96004038-6C8D-4969-BA27-68E6A4709FDE}" destId="{CAA4DF37-FA78-4AB3-AB6B-B4E143DCF66F}" srcOrd="5" destOrd="0" presId="urn:microsoft.com/office/officeart/2008/layout/VerticalAccentList"/>
    <dgm:cxn modelId="{5D6B2756-E796-4993-9EEF-6EBC73960579}" type="presParOf" srcId="{96004038-6C8D-4969-BA27-68E6A4709FDE}" destId="{FE5A660D-7DC7-4EE0-B8EF-640A2AD33F22}" srcOrd="6" destOrd="0" presId="urn:microsoft.com/office/officeart/2008/layout/VerticalAccentList"/>
    <dgm:cxn modelId="{E7B9F64E-4B5E-4933-B98B-AE93049736E5}" type="presParOf" srcId="{96004038-6C8D-4969-BA27-68E6A4709FDE}" destId="{BCDF6F4A-81DF-4A84-B5F9-8A911F18A7DB}" srcOrd="7" destOrd="0" presId="urn:microsoft.com/office/officeart/2008/layout/VerticalAccentList"/>
    <dgm:cxn modelId="{937C505E-A86E-413E-BB6C-9A6EE9DC8380}" type="presParOf" srcId="{F2E65024-7ED2-4DDF-8FE2-F24BE255E80C}" destId="{ECF4BD3F-D3E2-412F-AA5A-2C549F9F2C16}" srcOrd="5" destOrd="0" presId="urn:microsoft.com/office/officeart/2008/layout/VerticalAccentList"/>
    <dgm:cxn modelId="{74BEBC2C-D01E-4878-9310-50CAF2936205}" type="presParOf" srcId="{F2E65024-7ED2-4DDF-8FE2-F24BE255E80C}" destId="{7FD98923-305C-4B5F-A5EC-AD60CAEEEF67}" srcOrd="6" destOrd="0" presId="urn:microsoft.com/office/officeart/2008/layout/VerticalAccentList"/>
    <dgm:cxn modelId="{C58417D0-F8A1-4E0C-8857-1C87BAD032C4}" type="presParOf" srcId="{7FD98923-305C-4B5F-A5EC-AD60CAEEEF67}" destId="{1750DEA6-1349-4773-8D83-7B0686008CCB}" srcOrd="0" destOrd="0" presId="urn:microsoft.com/office/officeart/2008/layout/VerticalAccentList"/>
    <dgm:cxn modelId="{AC5FE3FB-2334-4E81-94B1-DA23D3CDF44D}" type="presParOf" srcId="{F2E65024-7ED2-4DDF-8FE2-F24BE255E80C}" destId="{98636034-8CA0-4ADE-BDC4-C0D8FE48C304}" srcOrd="7" destOrd="0" presId="urn:microsoft.com/office/officeart/2008/layout/VerticalAccentList"/>
    <dgm:cxn modelId="{AFA83F91-2F8D-43C4-BD29-30BE1F3B4991}" type="presParOf" srcId="{98636034-8CA0-4ADE-BDC4-C0D8FE48C304}" destId="{015A0644-3C96-4C98-962B-5D0471BF608E}" srcOrd="0" destOrd="0" presId="urn:microsoft.com/office/officeart/2008/layout/VerticalAccentList"/>
    <dgm:cxn modelId="{75C74CE4-132A-472A-9ACD-02936523E6C0}" type="presParOf" srcId="{98636034-8CA0-4ADE-BDC4-C0D8FE48C304}" destId="{F7C47965-CCA8-4055-A56D-36FA36F10495}" srcOrd="1" destOrd="0" presId="urn:microsoft.com/office/officeart/2008/layout/VerticalAccentList"/>
    <dgm:cxn modelId="{33D2774F-C48C-43C0-A85C-1016FF283E95}" type="presParOf" srcId="{98636034-8CA0-4ADE-BDC4-C0D8FE48C304}" destId="{45214177-EA78-487F-A042-51A83FA331D9}" srcOrd="2" destOrd="0" presId="urn:microsoft.com/office/officeart/2008/layout/VerticalAccentList"/>
    <dgm:cxn modelId="{EE86ED82-ECD5-46DE-8502-922732A4FA5A}" type="presParOf" srcId="{98636034-8CA0-4ADE-BDC4-C0D8FE48C304}" destId="{E370AF20-FED3-4585-9FB5-E15F7689A43F}" srcOrd="3" destOrd="0" presId="urn:microsoft.com/office/officeart/2008/layout/VerticalAccentList"/>
    <dgm:cxn modelId="{8AEDD39E-1A08-40E8-9E98-76CFCAC83371}" type="presParOf" srcId="{98636034-8CA0-4ADE-BDC4-C0D8FE48C304}" destId="{B0F91B8B-242D-43B8-8FE9-29EB22F913B3}" srcOrd="4" destOrd="0" presId="urn:microsoft.com/office/officeart/2008/layout/VerticalAccentList"/>
    <dgm:cxn modelId="{FBCEEE98-6B0D-4BAD-AEF8-00723F59D43E}" type="presParOf" srcId="{98636034-8CA0-4ADE-BDC4-C0D8FE48C304}" destId="{91D87061-10B0-4CD9-873D-0519C56E9BA3}" srcOrd="5" destOrd="0" presId="urn:microsoft.com/office/officeart/2008/layout/VerticalAccentList"/>
    <dgm:cxn modelId="{0ED038BE-3B4C-4E46-8F1E-A33F02C1341A}" type="presParOf" srcId="{98636034-8CA0-4ADE-BDC4-C0D8FE48C304}" destId="{D4A7A6B8-D189-412B-AC72-947AAFE51E12}" srcOrd="6" destOrd="0" presId="urn:microsoft.com/office/officeart/2008/layout/VerticalAccentList"/>
    <dgm:cxn modelId="{5C1BBBA3-A630-49F9-8949-A203E5F23561}" type="presParOf" srcId="{98636034-8CA0-4ADE-BDC4-C0D8FE48C304}" destId="{75C65DA6-CD6F-41DA-9528-0164593EB2E9}"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t>
        <a:bodyPr/>
        <a:lstStyle/>
        <a:p>
          <a:endParaRPr lang="en-US"/>
        </a:p>
      </dgm:t>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2" custScaleY="81530">
        <dgm:presLayoutVars>
          <dgm:chMax/>
          <dgm:chPref val="2"/>
          <dgm:bulletEnabled val="1"/>
        </dgm:presLayoutVars>
      </dgm:prSet>
      <dgm:spPr/>
      <dgm:t>
        <a:bodyPr/>
        <a:lstStyle/>
        <a:p>
          <a:endParaRPr lang="en-US"/>
        </a:p>
      </dgm:t>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14"/>
      <dgm:spPr/>
    </dgm:pt>
    <dgm:pt modelId="{EE0AB3AA-D3AB-48E1-9321-A3137B8D322E}" type="pres">
      <dgm:prSet presAssocID="{D464049D-740D-4FE9-A0DA-CD61A1FF4485}" presName="chevron2" presStyleLbl="alignNode1" presStyleIdx="1" presStyleCnt="14"/>
      <dgm:spPr/>
    </dgm:pt>
    <dgm:pt modelId="{9329C696-5B71-4928-A272-8948028E97E5}" type="pres">
      <dgm:prSet presAssocID="{D464049D-740D-4FE9-A0DA-CD61A1FF4485}" presName="chevron3" presStyleLbl="alignNode1" presStyleIdx="2" presStyleCnt="14"/>
      <dgm:spPr/>
    </dgm:pt>
    <dgm:pt modelId="{38B69B3D-B02E-4121-82C7-F0C86715384C}" type="pres">
      <dgm:prSet presAssocID="{D464049D-740D-4FE9-A0DA-CD61A1FF4485}" presName="chevron4" presStyleLbl="alignNode1" presStyleIdx="3" presStyleCnt="14"/>
      <dgm:spPr/>
    </dgm:pt>
    <dgm:pt modelId="{F924661F-8EEB-4E1B-A452-D985D6D04D0A}" type="pres">
      <dgm:prSet presAssocID="{D464049D-740D-4FE9-A0DA-CD61A1FF4485}" presName="chevron5" presStyleLbl="alignNode1" presStyleIdx="4" presStyleCnt="14"/>
      <dgm:spPr/>
    </dgm:pt>
    <dgm:pt modelId="{C98C52F9-726D-4807-ABED-4E29C1B934C9}" type="pres">
      <dgm:prSet presAssocID="{D464049D-740D-4FE9-A0DA-CD61A1FF4485}" presName="chevron6" presStyleLbl="alignNode1" presStyleIdx="5" presStyleCnt="14"/>
      <dgm:spPr/>
    </dgm:pt>
    <dgm:pt modelId="{B9A8AC12-3C04-42B5-B797-2F1380D76C01}" type="pres">
      <dgm:prSet presAssocID="{D464049D-740D-4FE9-A0DA-CD61A1FF4485}" presName="chevron7" presStyleLbl="alignNode1" presStyleIdx="6" presStyleCnt="14"/>
      <dgm:spPr/>
    </dgm:pt>
    <dgm:pt modelId="{A3321F54-D695-48CF-9C80-8D8D97947C77}" type="pres">
      <dgm:prSet presAssocID="{D464049D-740D-4FE9-A0DA-CD61A1FF4485}" presName="childtext" presStyleLbl="solidFgAcc1" presStyleIdx="0" presStyleCnt="2">
        <dgm:presLayoutVars>
          <dgm:chMax/>
          <dgm:chPref val="0"/>
          <dgm:bulletEnabled val="1"/>
        </dgm:presLayoutVars>
      </dgm:prSet>
      <dgm:spPr/>
      <dgm:t>
        <a:bodyPr/>
        <a:lstStyle/>
        <a:p>
          <a:endParaRPr lang="en-US"/>
        </a:p>
      </dgm:t>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2">
        <dgm:presLayoutVars>
          <dgm:chMax/>
          <dgm:chPref val="2"/>
          <dgm:bulletEnabled val="1"/>
        </dgm:presLayoutVars>
      </dgm:prSet>
      <dgm:spPr/>
      <dgm:t>
        <a:bodyPr/>
        <a:lstStyle/>
        <a:p>
          <a:endParaRPr lang="en-US"/>
        </a:p>
      </dgm:t>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14"/>
      <dgm:spPr/>
    </dgm:pt>
    <dgm:pt modelId="{70D65ECC-FE53-4123-A18B-84F76B12E4C0}" type="pres">
      <dgm:prSet presAssocID="{85DD6230-7E39-489F-B845-2144D2FB3186}" presName="chevron2" presStyleLbl="alignNode1" presStyleIdx="8" presStyleCnt="14"/>
      <dgm:spPr/>
    </dgm:pt>
    <dgm:pt modelId="{1C848B6A-2F2F-44B0-A09C-1E5B13D04672}" type="pres">
      <dgm:prSet presAssocID="{85DD6230-7E39-489F-B845-2144D2FB3186}" presName="chevron3" presStyleLbl="alignNode1" presStyleIdx="9" presStyleCnt="14"/>
      <dgm:spPr/>
    </dgm:pt>
    <dgm:pt modelId="{6E5BAEEB-E1CF-40E4-9ED1-39B760C87CA8}" type="pres">
      <dgm:prSet presAssocID="{85DD6230-7E39-489F-B845-2144D2FB3186}" presName="chevron4" presStyleLbl="alignNode1" presStyleIdx="10" presStyleCnt="14"/>
      <dgm:spPr/>
    </dgm:pt>
    <dgm:pt modelId="{AF33DC73-B11F-4ACE-BFF3-2270EBF01C95}" type="pres">
      <dgm:prSet presAssocID="{85DD6230-7E39-489F-B845-2144D2FB3186}" presName="chevron5" presStyleLbl="alignNode1" presStyleIdx="11" presStyleCnt="14"/>
      <dgm:spPr/>
    </dgm:pt>
    <dgm:pt modelId="{8BEE9EF1-0C1A-4B48-B826-DB65676D1DFD}" type="pres">
      <dgm:prSet presAssocID="{85DD6230-7E39-489F-B845-2144D2FB3186}" presName="chevron6" presStyleLbl="alignNode1" presStyleIdx="12" presStyleCnt="14"/>
      <dgm:spPr/>
    </dgm:pt>
    <dgm:pt modelId="{15DBB07C-1792-42CF-BF62-030823DEF5D2}" type="pres">
      <dgm:prSet presAssocID="{85DD6230-7E39-489F-B845-2144D2FB3186}" presName="chevron7" presStyleLbl="alignNode1" presStyleIdx="13" presStyleCnt="14"/>
      <dgm:spPr/>
    </dgm:pt>
    <dgm:pt modelId="{9E60AD78-2486-4FA6-A6D4-F802030DC906}" type="pres">
      <dgm:prSet presAssocID="{85DD6230-7E39-489F-B845-2144D2FB3186}" presName="childtext" presStyleLbl="solidFgAcc1" presStyleIdx="1" presStyleCnt="2">
        <dgm:presLayoutVars>
          <dgm:chMax/>
          <dgm:chPref val="0"/>
          <dgm:bulletEnabled val="1"/>
        </dgm:presLayoutVars>
      </dgm:prSet>
      <dgm:spPr/>
      <dgm:t>
        <a:bodyPr/>
        <a:lstStyle/>
        <a:p>
          <a:endParaRPr lang="en-US"/>
        </a:p>
      </dgm:t>
    </dgm:pt>
  </dgm:ptLst>
  <dgm:cxnLst>
    <dgm:cxn modelId="{67195F65-91A8-4BE3-8B17-75C326A877B4}" srcId="{85DD6230-7E39-489F-B845-2144D2FB3186}" destId="{B555DA5C-EE45-4E3B-ADE8-1C1E1A54C064}" srcOrd="0" destOrd="0" parTransId="{3429BBDB-B226-4D65-8AA8-1CD1B7B3AD68}" sibTransId="{233C0419-6636-436A-A650-4B3A1BB2A6C4}"/>
    <dgm:cxn modelId="{B70CFBF6-C4EE-40C9-80BF-54C7C2B740FF}" srcId="{D464049D-740D-4FE9-A0DA-CD61A1FF4485}" destId="{34A06061-01B4-403F-A125-8B61A19991F0}" srcOrd="0" destOrd="0" parTransId="{4F75BB07-08BB-4C88-AB27-1F8EF16977B5}" sibTransId="{FC2F4421-D308-4C90-AB15-289A490FD40D}"/>
    <dgm:cxn modelId="{44562D8B-9B20-4413-BB73-54DC6A8FF952}" type="presOf" srcId="{34A06061-01B4-403F-A125-8B61A19991F0}" destId="{A3321F54-D695-48CF-9C80-8D8D97947C77}"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77FCAAB7-D7D7-4F93-A8FA-A49FD69E902F}" type="presOf" srcId="{3E04A716-B106-4C88-ADD4-4F101E22C607}" destId="{CC29E4EB-DEC7-4A77-B8FD-8661E7B639E7}" srcOrd="0" destOrd="0" presId="urn:microsoft.com/office/officeart/2008/layout/VerticalAccentList"/>
    <dgm:cxn modelId="{A8FF8062-DBD3-473B-8C44-DE89ABE07A26}" type="presOf" srcId="{B555DA5C-EE45-4E3B-ADE8-1C1E1A54C064}" destId="{9E60AD78-2486-4FA6-A6D4-F802030DC906}" srcOrd="0" destOrd="0" presId="urn:microsoft.com/office/officeart/2008/layout/VerticalAccentList"/>
    <dgm:cxn modelId="{B54BA838-4DC7-4470-BFF6-ED6B1D6F2F4B}" type="presOf" srcId="{D464049D-740D-4FE9-A0DA-CD61A1FF4485}" destId="{4717A083-A6A1-4BE6-BB7C-9DF3EBC3E37E}" srcOrd="0" destOrd="0" presId="urn:microsoft.com/office/officeart/2008/layout/VerticalAccentList"/>
    <dgm:cxn modelId="{3A6A92C7-A9C1-4FC1-B2E6-B5355284FD19}" type="presOf" srcId="{85DD6230-7E39-489F-B845-2144D2FB3186}" destId="{E161D1FB-428E-4E87-809F-28ECDBB8395D}"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3282258B-F46B-4B53-AC54-EB68BF6FEC7A}" type="presParOf" srcId="{CC29E4EB-DEC7-4A77-B8FD-8661E7B639E7}" destId="{D6E2E65C-39E0-4F77-A052-4ADB6257BC6A}" srcOrd="0" destOrd="0" presId="urn:microsoft.com/office/officeart/2008/layout/VerticalAccentList"/>
    <dgm:cxn modelId="{1BAB1B87-AA2B-4EAD-9363-25BD75A497C3}" type="presParOf" srcId="{D6E2E65C-39E0-4F77-A052-4ADB6257BC6A}" destId="{4717A083-A6A1-4BE6-BB7C-9DF3EBC3E37E}" srcOrd="0" destOrd="0" presId="urn:microsoft.com/office/officeart/2008/layout/VerticalAccentList"/>
    <dgm:cxn modelId="{01F6F9C9-6A37-4B00-BEF7-5D1EC000D4D9}" type="presParOf" srcId="{CC29E4EB-DEC7-4A77-B8FD-8661E7B639E7}" destId="{0B66EACE-F5F7-46DF-BF62-0FE7794689BC}" srcOrd="1" destOrd="0" presId="urn:microsoft.com/office/officeart/2008/layout/VerticalAccentList"/>
    <dgm:cxn modelId="{6D39F7A8-2C53-412D-808F-BCAD7EE2932D}" type="presParOf" srcId="{0B66EACE-F5F7-46DF-BF62-0FE7794689BC}" destId="{51367107-8700-4A1B-B57E-EAECFB877859}" srcOrd="0" destOrd="0" presId="urn:microsoft.com/office/officeart/2008/layout/VerticalAccentList"/>
    <dgm:cxn modelId="{17AB1547-011D-466F-A97A-1B7DFD200B95}" type="presParOf" srcId="{0B66EACE-F5F7-46DF-BF62-0FE7794689BC}" destId="{EE0AB3AA-D3AB-48E1-9321-A3137B8D322E}" srcOrd="1" destOrd="0" presId="urn:microsoft.com/office/officeart/2008/layout/VerticalAccentList"/>
    <dgm:cxn modelId="{B5D06D84-1199-446E-B40C-937DFDF7CD71}" type="presParOf" srcId="{0B66EACE-F5F7-46DF-BF62-0FE7794689BC}" destId="{9329C696-5B71-4928-A272-8948028E97E5}" srcOrd="2" destOrd="0" presId="urn:microsoft.com/office/officeart/2008/layout/VerticalAccentList"/>
    <dgm:cxn modelId="{0316D8C8-7711-41FD-B77B-A8B14A9640C6}" type="presParOf" srcId="{0B66EACE-F5F7-46DF-BF62-0FE7794689BC}" destId="{38B69B3D-B02E-4121-82C7-F0C86715384C}" srcOrd="3" destOrd="0" presId="urn:microsoft.com/office/officeart/2008/layout/VerticalAccentList"/>
    <dgm:cxn modelId="{F333929D-6804-4F25-B6C2-7CA99BCAB848}" type="presParOf" srcId="{0B66EACE-F5F7-46DF-BF62-0FE7794689BC}" destId="{F924661F-8EEB-4E1B-A452-D985D6D04D0A}" srcOrd="4" destOrd="0" presId="urn:microsoft.com/office/officeart/2008/layout/VerticalAccentList"/>
    <dgm:cxn modelId="{5FA1B3EC-CD1B-4FFD-A791-6A60EC559AC2}" type="presParOf" srcId="{0B66EACE-F5F7-46DF-BF62-0FE7794689BC}" destId="{C98C52F9-726D-4807-ABED-4E29C1B934C9}" srcOrd="5" destOrd="0" presId="urn:microsoft.com/office/officeart/2008/layout/VerticalAccentList"/>
    <dgm:cxn modelId="{97146E25-0E8F-4478-A037-4BA62E890B09}" type="presParOf" srcId="{0B66EACE-F5F7-46DF-BF62-0FE7794689BC}" destId="{B9A8AC12-3C04-42B5-B797-2F1380D76C01}" srcOrd="6" destOrd="0" presId="urn:microsoft.com/office/officeart/2008/layout/VerticalAccentList"/>
    <dgm:cxn modelId="{7683EDBF-96EE-4E45-BFB5-737FA6B40851}" type="presParOf" srcId="{0B66EACE-F5F7-46DF-BF62-0FE7794689BC}" destId="{A3321F54-D695-48CF-9C80-8D8D97947C77}" srcOrd="7" destOrd="0" presId="urn:microsoft.com/office/officeart/2008/layout/VerticalAccentList"/>
    <dgm:cxn modelId="{F35AB8D2-8C30-497F-B47A-90D3F3458B08}" type="presParOf" srcId="{CC29E4EB-DEC7-4A77-B8FD-8661E7B639E7}" destId="{E1950DB5-E116-45D3-A3B0-64971B3371F0}" srcOrd="2" destOrd="0" presId="urn:microsoft.com/office/officeart/2008/layout/VerticalAccentList"/>
    <dgm:cxn modelId="{0069B460-F6F6-46FC-9F7A-2ABE31277875}" type="presParOf" srcId="{CC29E4EB-DEC7-4A77-B8FD-8661E7B639E7}" destId="{6E714EE3-2865-4730-B93F-9B4A020450AA}" srcOrd="3" destOrd="0" presId="urn:microsoft.com/office/officeart/2008/layout/VerticalAccentList"/>
    <dgm:cxn modelId="{308AA142-AD8C-45B4-821D-7E0BE16F71E2}" type="presParOf" srcId="{6E714EE3-2865-4730-B93F-9B4A020450AA}" destId="{E161D1FB-428E-4E87-809F-28ECDBB8395D}" srcOrd="0" destOrd="0" presId="urn:microsoft.com/office/officeart/2008/layout/VerticalAccentList"/>
    <dgm:cxn modelId="{320E29C1-917B-4D0D-A00E-AC9B8F9B3BD4}" type="presParOf" srcId="{CC29E4EB-DEC7-4A77-B8FD-8661E7B639E7}" destId="{B9C14B77-D54E-44C7-A4AF-30BF7D561880}" srcOrd="4" destOrd="0" presId="urn:microsoft.com/office/officeart/2008/layout/VerticalAccentList"/>
    <dgm:cxn modelId="{B89CADB2-2E0A-4867-86D4-7BE2D358E182}" type="presParOf" srcId="{B9C14B77-D54E-44C7-A4AF-30BF7D561880}" destId="{3A2A1305-7A52-4FD4-9F5E-897035FC881F}" srcOrd="0" destOrd="0" presId="urn:microsoft.com/office/officeart/2008/layout/VerticalAccentList"/>
    <dgm:cxn modelId="{8F22532F-F3D8-4D94-AA5E-A77658DB2FDA}" type="presParOf" srcId="{B9C14B77-D54E-44C7-A4AF-30BF7D561880}" destId="{70D65ECC-FE53-4123-A18B-84F76B12E4C0}" srcOrd="1" destOrd="0" presId="urn:microsoft.com/office/officeart/2008/layout/VerticalAccentList"/>
    <dgm:cxn modelId="{3E782B28-AF0C-4922-AF5D-7C00FB1D8389}" type="presParOf" srcId="{B9C14B77-D54E-44C7-A4AF-30BF7D561880}" destId="{1C848B6A-2F2F-44B0-A09C-1E5B13D04672}" srcOrd="2" destOrd="0" presId="urn:microsoft.com/office/officeart/2008/layout/VerticalAccentList"/>
    <dgm:cxn modelId="{6331083C-7DEF-4D2B-99FD-27497B885B5D}" type="presParOf" srcId="{B9C14B77-D54E-44C7-A4AF-30BF7D561880}" destId="{6E5BAEEB-E1CF-40E4-9ED1-39B760C87CA8}" srcOrd="3" destOrd="0" presId="urn:microsoft.com/office/officeart/2008/layout/VerticalAccentList"/>
    <dgm:cxn modelId="{5EBE1CA2-EB7A-4D69-B2EF-BC3577AC5F85}" type="presParOf" srcId="{B9C14B77-D54E-44C7-A4AF-30BF7D561880}" destId="{AF33DC73-B11F-4ACE-BFF3-2270EBF01C95}" srcOrd="4" destOrd="0" presId="urn:microsoft.com/office/officeart/2008/layout/VerticalAccentList"/>
    <dgm:cxn modelId="{C3301EDF-EC1B-4D5A-9760-19558A8B58D4}" type="presParOf" srcId="{B9C14B77-D54E-44C7-A4AF-30BF7D561880}" destId="{8BEE9EF1-0C1A-4B48-B826-DB65676D1DFD}" srcOrd="5" destOrd="0" presId="urn:microsoft.com/office/officeart/2008/layout/VerticalAccentList"/>
    <dgm:cxn modelId="{257004FA-C13C-4707-A85C-9E844A18254A}" type="presParOf" srcId="{B9C14B77-D54E-44C7-A4AF-30BF7D561880}" destId="{15DBB07C-1792-42CF-BF62-030823DEF5D2}" srcOrd="6" destOrd="0" presId="urn:microsoft.com/office/officeart/2008/layout/VerticalAccentList"/>
    <dgm:cxn modelId="{30CAF256-4096-4CD1-AEBE-2E87BD5AC5DC}" type="presParOf" srcId="{B9C14B77-D54E-44C7-A4AF-30BF7D561880}" destId="{9E60AD78-2486-4FA6-A6D4-F802030DC906}"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E66B2B-0469-4ADF-B8EE-9B52D1FC1C7A}"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1D491E77-FA7E-4607-9D49-B7EFA02976DB}">
      <dgm:prSet phldrT="[Text]" custT="1"/>
      <dgm:spPr/>
      <dgm:t>
        <a:bodyPr/>
        <a:lstStyle/>
        <a:p>
          <a:r>
            <a:rPr lang="en-US" sz="2400" b="1" dirty="0"/>
            <a:t>Practice &amp; Experience</a:t>
          </a:r>
        </a:p>
      </dgm:t>
    </dgm:pt>
    <dgm:pt modelId="{D545B7AD-FFA0-4148-BC74-FB3E691A2E09}" type="parTrans" cxnId="{E1B48328-774B-4E15-AECB-07653BD8AD87}">
      <dgm:prSet/>
      <dgm:spPr/>
      <dgm:t>
        <a:bodyPr/>
        <a:lstStyle/>
        <a:p>
          <a:endParaRPr lang="en-US"/>
        </a:p>
      </dgm:t>
    </dgm:pt>
    <dgm:pt modelId="{A620F812-EEA4-409A-A818-BDB74E99D4DB}" type="sibTrans" cxnId="{E1B48328-774B-4E15-AECB-07653BD8AD87}">
      <dgm:prSet/>
      <dgm:spPr/>
      <dgm:t>
        <a:bodyPr/>
        <a:lstStyle/>
        <a:p>
          <a:endParaRPr lang="en-US"/>
        </a:p>
      </dgm:t>
    </dgm:pt>
    <dgm:pt modelId="{E5B1F756-9FCC-4BB4-BECC-34CE4005FF03}">
      <dgm:prSet phldrT="[Text]"/>
      <dgm:spPr/>
      <dgm:t>
        <a:bodyPr/>
        <a:lstStyle/>
        <a:p>
          <a:r>
            <a:rPr lang="en-US" dirty="0"/>
            <a:t>NO SUBSTITUTE!  Do the labs; Azure @ Work</a:t>
          </a:r>
        </a:p>
      </dgm:t>
    </dgm:pt>
    <dgm:pt modelId="{3611B761-3252-4ABE-92E9-3707386656C6}" type="parTrans" cxnId="{35050068-B2A7-49CC-9449-208DB850ACBF}">
      <dgm:prSet/>
      <dgm:spPr/>
      <dgm:t>
        <a:bodyPr/>
        <a:lstStyle/>
        <a:p>
          <a:endParaRPr lang="en-US"/>
        </a:p>
      </dgm:t>
    </dgm:pt>
    <dgm:pt modelId="{0E5956E5-84DF-4328-B34F-BF4AF6BF68EB}" type="sibTrans" cxnId="{35050068-B2A7-49CC-9449-208DB850ACBF}">
      <dgm:prSet/>
      <dgm:spPr/>
      <dgm:t>
        <a:bodyPr/>
        <a:lstStyle/>
        <a:p>
          <a:endParaRPr lang="en-US"/>
        </a:p>
      </dgm:t>
    </dgm:pt>
    <dgm:pt modelId="{8AC4CBA8-E2CD-47D6-B027-D730DEDEE821}">
      <dgm:prSet phldrT="[Text]" custT="1"/>
      <dgm:spPr/>
      <dgm:t>
        <a:bodyPr/>
        <a:lstStyle/>
        <a:p>
          <a:r>
            <a:rPr lang="en-US" sz="2400" b="1" dirty="0"/>
            <a:t>Take the test</a:t>
          </a:r>
        </a:p>
      </dgm:t>
    </dgm:pt>
    <dgm:pt modelId="{AA41EB38-FA59-47E0-BFC6-CEB0E8F922CA}" type="parTrans" cxnId="{E45BB270-A3DC-4494-B9B8-27362430BE8E}">
      <dgm:prSet/>
      <dgm:spPr/>
      <dgm:t>
        <a:bodyPr/>
        <a:lstStyle/>
        <a:p>
          <a:endParaRPr lang="en-US"/>
        </a:p>
      </dgm:t>
    </dgm:pt>
    <dgm:pt modelId="{37DA1E38-AF83-411A-A978-A88E0A169C77}" type="sibTrans" cxnId="{E45BB270-A3DC-4494-B9B8-27362430BE8E}">
      <dgm:prSet/>
      <dgm:spPr/>
      <dgm:t>
        <a:bodyPr/>
        <a:lstStyle/>
        <a:p>
          <a:endParaRPr lang="en-US"/>
        </a:p>
      </dgm:t>
    </dgm:pt>
    <dgm:pt modelId="{CEB37AC2-AECD-4997-B05E-7FF31CAEC308}">
      <dgm:prSet phldrT="[Text]"/>
      <dgm:spPr/>
      <dgm:t>
        <a:bodyPr/>
        <a:lstStyle/>
        <a:p>
          <a:r>
            <a:rPr lang="en-US" dirty="0"/>
            <a:t>2nd shot?  Much easier after you take it because you know where you are weak </a:t>
          </a:r>
          <a:r>
            <a:rPr lang="en-US" dirty="0">
              <a:sym typeface="Wingdings" panose="05000000000000000000" pitchFamily="2" charset="2"/>
            </a:rPr>
            <a:t></a:t>
          </a:r>
          <a:endParaRPr lang="en-US" dirty="0"/>
        </a:p>
      </dgm:t>
    </dgm:pt>
    <dgm:pt modelId="{BBAA8A35-47B6-4E34-94BC-0A135961C797}" type="parTrans" cxnId="{9F7F76AE-9F17-4F3A-9747-4FE13C5AABEE}">
      <dgm:prSet/>
      <dgm:spPr/>
      <dgm:t>
        <a:bodyPr/>
        <a:lstStyle/>
        <a:p>
          <a:endParaRPr lang="en-US"/>
        </a:p>
      </dgm:t>
    </dgm:pt>
    <dgm:pt modelId="{446FEE1D-84E6-4E9C-A86D-042CE49606A4}" type="sibTrans" cxnId="{9F7F76AE-9F17-4F3A-9747-4FE13C5AABEE}">
      <dgm:prSet/>
      <dgm:spPr/>
      <dgm:t>
        <a:bodyPr/>
        <a:lstStyle/>
        <a:p>
          <a:endParaRPr lang="en-US"/>
        </a:p>
      </dgm:t>
    </dgm:pt>
    <dgm:pt modelId="{3D578F43-43FF-4D19-B740-F6A581E0C8BE}">
      <dgm:prSet phldrT="[Text]" custT="1"/>
      <dgm:spPr/>
      <dgm:t>
        <a:bodyPr/>
        <a:lstStyle/>
        <a:p>
          <a:r>
            <a:rPr lang="en-US" sz="2400" b="1" dirty="0"/>
            <a:t>Ultra Focus With Intent</a:t>
          </a:r>
          <a:endParaRPr lang="en-US" sz="2400" dirty="0"/>
        </a:p>
      </dgm:t>
    </dgm:pt>
    <dgm:pt modelId="{B1DF630F-547B-4EED-AA02-BE2637267599}" type="parTrans" cxnId="{B497D373-785B-4371-ADCF-60066E2EEF69}">
      <dgm:prSet/>
      <dgm:spPr/>
      <dgm:t>
        <a:bodyPr/>
        <a:lstStyle/>
        <a:p>
          <a:endParaRPr lang="en-US"/>
        </a:p>
      </dgm:t>
    </dgm:pt>
    <dgm:pt modelId="{4F6E35F7-3B36-4589-9347-3402087CB7B5}" type="sibTrans" cxnId="{B497D373-785B-4371-ADCF-60066E2EEF69}">
      <dgm:prSet/>
      <dgm:spPr/>
      <dgm:t>
        <a:bodyPr/>
        <a:lstStyle/>
        <a:p>
          <a:endParaRPr lang="en-US"/>
        </a:p>
      </dgm:t>
    </dgm:pt>
    <dgm:pt modelId="{424EF410-0D6D-4CAB-A09F-259FF6E93C90}">
      <dgm:prSet phldrT="[Text]"/>
      <dgm:spPr/>
      <dgm:t>
        <a:bodyPr/>
        <a:lstStyle/>
        <a:p>
          <a:r>
            <a:rPr lang="en-US" dirty="0"/>
            <a:t>After you pass the test, you can work on learning more and developing your career</a:t>
          </a:r>
        </a:p>
      </dgm:t>
    </dgm:pt>
    <dgm:pt modelId="{3B90BACB-D786-4972-BC60-54EED162A3DB}" type="parTrans" cxnId="{83100D7F-FAC8-4AD1-A07F-7C51F5EAF413}">
      <dgm:prSet/>
      <dgm:spPr/>
      <dgm:t>
        <a:bodyPr/>
        <a:lstStyle/>
        <a:p>
          <a:endParaRPr lang="en-US"/>
        </a:p>
      </dgm:t>
    </dgm:pt>
    <dgm:pt modelId="{D88EE2D5-3A0C-4636-BAF4-9A7BE70ED44B}" type="sibTrans" cxnId="{83100D7F-FAC8-4AD1-A07F-7C51F5EAF413}">
      <dgm:prSet/>
      <dgm:spPr/>
      <dgm:t>
        <a:bodyPr/>
        <a:lstStyle/>
        <a:p>
          <a:endParaRPr lang="en-US"/>
        </a:p>
      </dgm:t>
    </dgm:pt>
    <dgm:pt modelId="{732E8814-6700-4088-9D4F-79D6EBFE85C8}">
      <dgm:prSet phldrT="[Text]" custT="1"/>
      <dgm:spPr/>
      <dgm:t>
        <a:bodyPr/>
        <a:lstStyle/>
        <a:p>
          <a:r>
            <a:rPr lang="en-US" sz="2400" b="1" dirty="0"/>
            <a:t>Objective – Pass the Exam!</a:t>
          </a:r>
        </a:p>
      </dgm:t>
    </dgm:pt>
    <dgm:pt modelId="{8B9DA1FF-4074-44DF-85F3-C77545F2A4AE}" type="parTrans" cxnId="{CEFAF6A1-4164-4CCB-8FAF-CE5C4AF82038}">
      <dgm:prSet/>
      <dgm:spPr/>
      <dgm:t>
        <a:bodyPr/>
        <a:lstStyle/>
        <a:p>
          <a:endParaRPr lang="en-US"/>
        </a:p>
      </dgm:t>
    </dgm:pt>
    <dgm:pt modelId="{CB4D2896-806E-4DEA-B7E5-B619E601BFA8}" type="sibTrans" cxnId="{CEFAF6A1-4164-4CCB-8FAF-CE5C4AF82038}">
      <dgm:prSet/>
      <dgm:spPr/>
      <dgm:t>
        <a:bodyPr/>
        <a:lstStyle/>
        <a:p>
          <a:endParaRPr lang="en-US"/>
        </a:p>
      </dgm:t>
    </dgm:pt>
    <dgm:pt modelId="{F19C5227-60FB-4070-8A1B-9FFED758FFC3}">
      <dgm:prSet phldrT="[Text]" custT="1"/>
      <dgm:spPr/>
      <dgm:t>
        <a:bodyPr/>
        <a:lstStyle/>
        <a:p>
          <a:r>
            <a:rPr lang="en-US" sz="2400" dirty="0"/>
            <a:t>Don’t let your mind wander; You are on a mission to learn FAST!</a:t>
          </a:r>
        </a:p>
      </dgm:t>
    </dgm:pt>
    <dgm:pt modelId="{1F9B5B3C-CF76-4BA7-B832-778EE1446896}" type="parTrans" cxnId="{2AA95DB5-949B-4B91-954D-DCC7A9D004A9}">
      <dgm:prSet/>
      <dgm:spPr/>
      <dgm:t>
        <a:bodyPr/>
        <a:lstStyle/>
        <a:p>
          <a:endParaRPr lang="en-US"/>
        </a:p>
      </dgm:t>
    </dgm:pt>
    <dgm:pt modelId="{30518D84-5DC1-424B-8C53-F5208825021D}" type="sibTrans" cxnId="{2AA95DB5-949B-4B91-954D-DCC7A9D004A9}">
      <dgm:prSet/>
      <dgm:spPr/>
      <dgm:t>
        <a:bodyPr/>
        <a:lstStyle/>
        <a:p>
          <a:endParaRPr lang="en-US"/>
        </a:p>
      </dgm:t>
    </dgm:pt>
    <dgm:pt modelId="{D62BA736-8055-48B7-9AEE-1C38EEFD8D99}" type="pres">
      <dgm:prSet presAssocID="{C1E66B2B-0469-4ADF-B8EE-9B52D1FC1C7A}" presName="Name0" presStyleCnt="0">
        <dgm:presLayoutVars>
          <dgm:chMax/>
          <dgm:chPref/>
          <dgm:dir/>
        </dgm:presLayoutVars>
      </dgm:prSet>
      <dgm:spPr/>
      <dgm:t>
        <a:bodyPr/>
        <a:lstStyle/>
        <a:p>
          <a:endParaRPr lang="en-US"/>
        </a:p>
      </dgm:t>
    </dgm:pt>
    <dgm:pt modelId="{5E6BBCDD-99C4-43A8-BA64-A56493F3455D}" type="pres">
      <dgm:prSet presAssocID="{1D491E77-FA7E-4607-9D49-B7EFA02976DB}" presName="parenttextcomposite" presStyleCnt="0"/>
      <dgm:spPr/>
    </dgm:pt>
    <dgm:pt modelId="{537C5C5C-27BB-4312-8A19-25E7DD9F1A62}" type="pres">
      <dgm:prSet presAssocID="{1D491E77-FA7E-4607-9D49-B7EFA02976DB}" presName="parenttext" presStyleLbl="revTx" presStyleIdx="0" presStyleCnt="4">
        <dgm:presLayoutVars>
          <dgm:chMax/>
          <dgm:chPref val="2"/>
          <dgm:bulletEnabled val="1"/>
        </dgm:presLayoutVars>
      </dgm:prSet>
      <dgm:spPr/>
      <dgm:t>
        <a:bodyPr/>
        <a:lstStyle/>
        <a:p>
          <a:endParaRPr lang="en-US"/>
        </a:p>
      </dgm:t>
    </dgm:pt>
    <dgm:pt modelId="{E9AFA4A7-88B6-4239-9A6B-0B1261BA78A2}" type="pres">
      <dgm:prSet presAssocID="{1D491E77-FA7E-4607-9D49-B7EFA02976DB}" presName="composite" presStyleCnt="0"/>
      <dgm:spPr/>
    </dgm:pt>
    <dgm:pt modelId="{85CEC161-112B-4CD9-BE2D-B800BE6F9038}" type="pres">
      <dgm:prSet presAssocID="{1D491E77-FA7E-4607-9D49-B7EFA02976DB}" presName="chevron1" presStyleLbl="alignNode1" presStyleIdx="0" presStyleCnt="28"/>
      <dgm:spPr/>
    </dgm:pt>
    <dgm:pt modelId="{4E4C55E2-1E3C-4A39-8B1E-B93E9CCFB6E4}" type="pres">
      <dgm:prSet presAssocID="{1D491E77-FA7E-4607-9D49-B7EFA02976DB}" presName="chevron2" presStyleLbl="alignNode1" presStyleIdx="1" presStyleCnt="28"/>
      <dgm:spPr/>
    </dgm:pt>
    <dgm:pt modelId="{1DC0FA92-24F1-416E-BEC8-2F209C65A5BB}" type="pres">
      <dgm:prSet presAssocID="{1D491E77-FA7E-4607-9D49-B7EFA02976DB}" presName="chevron3" presStyleLbl="alignNode1" presStyleIdx="2" presStyleCnt="28"/>
      <dgm:spPr/>
    </dgm:pt>
    <dgm:pt modelId="{E8824CA5-4241-4D0C-94FE-2C33A7BAFD19}" type="pres">
      <dgm:prSet presAssocID="{1D491E77-FA7E-4607-9D49-B7EFA02976DB}" presName="chevron4" presStyleLbl="alignNode1" presStyleIdx="3" presStyleCnt="28"/>
      <dgm:spPr/>
    </dgm:pt>
    <dgm:pt modelId="{3F5D18AE-98F0-4802-A2C0-CAC4475A9A66}" type="pres">
      <dgm:prSet presAssocID="{1D491E77-FA7E-4607-9D49-B7EFA02976DB}" presName="chevron5" presStyleLbl="alignNode1" presStyleIdx="4" presStyleCnt="28"/>
      <dgm:spPr/>
    </dgm:pt>
    <dgm:pt modelId="{87A0C9B4-2717-4739-A556-BE89D380298C}" type="pres">
      <dgm:prSet presAssocID="{1D491E77-FA7E-4607-9D49-B7EFA02976DB}" presName="chevron6" presStyleLbl="alignNode1" presStyleIdx="5" presStyleCnt="28"/>
      <dgm:spPr/>
    </dgm:pt>
    <dgm:pt modelId="{48C04F5B-F05F-4623-8534-324141AD2F23}" type="pres">
      <dgm:prSet presAssocID="{1D491E77-FA7E-4607-9D49-B7EFA02976DB}" presName="chevron7" presStyleLbl="alignNode1" presStyleIdx="6" presStyleCnt="28"/>
      <dgm:spPr/>
    </dgm:pt>
    <dgm:pt modelId="{8BC7CC22-1276-4B72-AF5D-7863C6152902}" type="pres">
      <dgm:prSet presAssocID="{1D491E77-FA7E-4607-9D49-B7EFA02976DB}" presName="childtext" presStyleLbl="solidFgAcc1" presStyleIdx="0" presStyleCnt="4">
        <dgm:presLayoutVars>
          <dgm:chMax/>
          <dgm:chPref val="0"/>
          <dgm:bulletEnabled val="1"/>
        </dgm:presLayoutVars>
      </dgm:prSet>
      <dgm:spPr/>
      <dgm:t>
        <a:bodyPr/>
        <a:lstStyle/>
        <a:p>
          <a:endParaRPr lang="en-US"/>
        </a:p>
      </dgm:t>
    </dgm:pt>
    <dgm:pt modelId="{71586CC5-07FF-4CD1-BFA9-37F5D0DCAF05}" type="pres">
      <dgm:prSet presAssocID="{A620F812-EEA4-409A-A818-BDB74E99D4DB}" presName="sibTrans" presStyleCnt="0"/>
      <dgm:spPr/>
    </dgm:pt>
    <dgm:pt modelId="{33A5DACF-EB22-4DCB-B70B-4F565AFCF93E}" type="pres">
      <dgm:prSet presAssocID="{8AC4CBA8-E2CD-47D6-B027-D730DEDEE821}" presName="parenttextcomposite" presStyleCnt="0"/>
      <dgm:spPr/>
    </dgm:pt>
    <dgm:pt modelId="{9722DE8D-AF8E-48CB-BCFE-4B949D8CFB9B}" type="pres">
      <dgm:prSet presAssocID="{8AC4CBA8-E2CD-47D6-B027-D730DEDEE821}" presName="parenttext" presStyleLbl="revTx" presStyleIdx="1" presStyleCnt="4">
        <dgm:presLayoutVars>
          <dgm:chMax/>
          <dgm:chPref val="2"/>
          <dgm:bulletEnabled val="1"/>
        </dgm:presLayoutVars>
      </dgm:prSet>
      <dgm:spPr/>
      <dgm:t>
        <a:bodyPr/>
        <a:lstStyle/>
        <a:p>
          <a:endParaRPr lang="en-US"/>
        </a:p>
      </dgm:t>
    </dgm:pt>
    <dgm:pt modelId="{15F95FC2-8F17-47C9-935E-3FE2182BA46F}" type="pres">
      <dgm:prSet presAssocID="{8AC4CBA8-E2CD-47D6-B027-D730DEDEE821}" presName="composite" presStyleCnt="0"/>
      <dgm:spPr/>
    </dgm:pt>
    <dgm:pt modelId="{CCDC95B0-206D-4A5C-8336-4AB3EB6ED06C}" type="pres">
      <dgm:prSet presAssocID="{8AC4CBA8-E2CD-47D6-B027-D730DEDEE821}" presName="chevron1" presStyleLbl="alignNode1" presStyleIdx="7" presStyleCnt="28"/>
      <dgm:spPr/>
    </dgm:pt>
    <dgm:pt modelId="{4C38F071-683F-44DE-A835-C50D11088D7D}" type="pres">
      <dgm:prSet presAssocID="{8AC4CBA8-E2CD-47D6-B027-D730DEDEE821}" presName="chevron2" presStyleLbl="alignNode1" presStyleIdx="8" presStyleCnt="28"/>
      <dgm:spPr/>
    </dgm:pt>
    <dgm:pt modelId="{5BBA42FF-F4B6-4FC2-86B6-EFC2F086D1BE}" type="pres">
      <dgm:prSet presAssocID="{8AC4CBA8-E2CD-47D6-B027-D730DEDEE821}" presName="chevron3" presStyleLbl="alignNode1" presStyleIdx="9" presStyleCnt="28"/>
      <dgm:spPr/>
    </dgm:pt>
    <dgm:pt modelId="{9543A743-7FF4-450B-8E6E-B4E1EF929D2B}" type="pres">
      <dgm:prSet presAssocID="{8AC4CBA8-E2CD-47D6-B027-D730DEDEE821}" presName="chevron4" presStyleLbl="alignNode1" presStyleIdx="10" presStyleCnt="28"/>
      <dgm:spPr/>
    </dgm:pt>
    <dgm:pt modelId="{1759E5F4-204D-4A17-B0E7-445210005D14}" type="pres">
      <dgm:prSet presAssocID="{8AC4CBA8-E2CD-47D6-B027-D730DEDEE821}" presName="chevron5" presStyleLbl="alignNode1" presStyleIdx="11" presStyleCnt="28"/>
      <dgm:spPr/>
    </dgm:pt>
    <dgm:pt modelId="{B0D2D155-8B61-4099-9F77-1278418DC8EB}" type="pres">
      <dgm:prSet presAssocID="{8AC4CBA8-E2CD-47D6-B027-D730DEDEE821}" presName="chevron6" presStyleLbl="alignNode1" presStyleIdx="12" presStyleCnt="28"/>
      <dgm:spPr/>
    </dgm:pt>
    <dgm:pt modelId="{C9BACA11-FBD8-4580-BC14-313A0075ECE0}" type="pres">
      <dgm:prSet presAssocID="{8AC4CBA8-E2CD-47D6-B027-D730DEDEE821}" presName="chevron7" presStyleLbl="alignNode1" presStyleIdx="13" presStyleCnt="28"/>
      <dgm:spPr/>
    </dgm:pt>
    <dgm:pt modelId="{538DE373-4C16-43BA-8630-85A0426EFAB9}" type="pres">
      <dgm:prSet presAssocID="{8AC4CBA8-E2CD-47D6-B027-D730DEDEE821}" presName="childtext" presStyleLbl="solidFgAcc1" presStyleIdx="1" presStyleCnt="4">
        <dgm:presLayoutVars>
          <dgm:chMax/>
          <dgm:chPref val="0"/>
          <dgm:bulletEnabled val="1"/>
        </dgm:presLayoutVars>
      </dgm:prSet>
      <dgm:spPr/>
      <dgm:t>
        <a:bodyPr/>
        <a:lstStyle/>
        <a:p>
          <a:endParaRPr lang="en-US"/>
        </a:p>
      </dgm:t>
    </dgm:pt>
    <dgm:pt modelId="{C7E779AA-0437-4DDA-B6BD-BD62CC3CC875}" type="pres">
      <dgm:prSet presAssocID="{37DA1E38-AF83-411A-A978-A88E0A169C77}" presName="sibTrans" presStyleCnt="0"/>
      <dgm:spPr/>
    </dgm:pt>
    <dgm:pt modelId="{EFE30786-5A23-4723-A46F-F9B3E0287054}" type="pres">
      <dgm:prSet presAssocID="{3D578F43-43FF-4D19-B740-F6A581E0C8BE}" presName="parenttextcomposite" presStyleCnt="0"/>
      <dgm:spPr/>
    </dgm:pt>
    <dgm:pt modelId="{33546F62-5B4D-463E-A629-8D7CB5443E0A}" type="pres">
      <dgm:prSet presAssocID="{3D578F43-43FF-4D19-B740-F6A581E0C8BE}" presName="parenttext" presStyleLbl="revTx" presStyleIdx="2" presStyleCnt="4">
        <dgm:presLayoutVars>
          <dgm:chMax/>
          <dgm:chPref val="2"/>
          <dgm:bulletEnabled val="1"/>
        </dgm:presLayoutVars>
      </dgm:prSet>
      <dgm:spPr/>
      <dgm:t>
        <a:bodyPr/>
        <a:lstStyle/>
        <a:p>
          <a:endParaRPr lang="en-US"/>
        </a:p>
      </dgm:t>
    </dgm:pt>
    <dgm:pt modelId="{0A71C340-640E-4052-856F-42BD7A95EF1A}" type="pres">
      <dgm:prSet presAssocID="{3D578F43-43FF-4D19-B740-F6A581E0C8BE}" presName="composite" presStyleCnt="0"/>
      <dgm:spPr/>
    </dgm:pt>
    <dgm:pt modelId="{0429CF0C-436E-4B08-9AAE-0B6DC525767F}" type="pres">
      <dgm:prSet presAssocID="{3D578F43-43FF-4D19-B740-F6A581E0C8BE}" presName="chevron1" presStyleLbl="alignNode1" presStyleIdx="14" presStyleCnt="28"/>
      <dgm:spPr/>
    </dgm:pt>
    <dgm:pt modelId="{E146A7FC-A51E-4B6C-86BD-5A26735B215D}" type="pres">
      <dgm:prSet presAssocID="{3D578F43-43FF-4D19-B740-F6A581E0C8BE}" presName="chevron2" presStyleLbl="alignNode1" presStyleIdx="15" presStyleCnt="28"/>
      <dgm:spPr/>
    </dgm:pt>
    <dgm:pt modelId="{E8101A80-B9DF-4179-B688-E50E5B58A390}" type="pres">
      <dgm:prSet presAssocID="{3D578F43-43FF-4D19-B740-F6A581E0C8BE}" presName="chevron3" presStyleLbl="alignNode1" presStyleIdx="16" presStyleCnt="28"/>
      <dgm:spPr/>
    </dgm:pt>
    <dgm:pt modelId="{EEA59DE8-62E1-4EFF-BC01-ED85D5DB50DC}" type="pres">
      <dgm:prSet presAssocID="{3D578F43-43FF-4D19-B740-F6A581E0C8BE}" presName="chevron4" presStyleLbl="alignNode1" presStyleIdx="17" presStyleCnt="28"/>
      <dgm:spPr/>
    </dgm:pt>
    <dgm:pt modelId="{81197D27-422E-4928-AC01-1C9A400C1613}" type="pres">
      <dgm:prSet presAssocID="{3D578F43-43FF-4D19-B740-F6A581E0C8BE}" presName="chevron5" presStyleLbl="alignNode1" presStyleIdx="18" presStyleCnt="28"/>
      <dgm:spPr/>
    </dgm:pt>
    <dgm:pt modelId="{5C0977BD-C1B3-464B-A9FB-0F547B90C9A4}" type="pres">
      <dgm:prSet presAssocID="{3D578F43-43FF-4D19-B740-F6A581E0C8BE}" presName="chevron6" presStyleLbl="alignNode1" presStyleIdx="19" presStyleCnt="28"/>
      <dgm:spPr/>
    </dgm:pt>
    <dgm:pt modelId="{704ED82B-3A30-4462-BB06-88779C06DE10}" type="pres">
      <dgm:prSet presAssocID="{3D578F43-43FF-4D19-B740-F6A581E0C8BE}" presName="chevron7" presStyleLbl="alignNode1" presStyleIdx="20" presStyleCnt="28"/>
      <dgm:spPr/>
    </dgm:pt>
    <dgm:pt modelId="{D91ADDC0-7DD6-40BD-A435-6119E05C0184}" type="pres">
      <dgm:prSet presAssocID="{3D578F43-43FF-4D19-B740-F6A581E0C8BE}" presName="childtext" presStyleLbl="solidFgAcc1" presStyleIdx="2" presStyleCnt="4">
        <dgm:presLayoutVars>
          <dgm:chMax/>
          <dgm:chPref val="0"/>
          <dgm:bulletEnabled val="1"/>
        </dgm:presLayoutVars>
      </dgm:prSet>
      <dgm:spPr/>
      <dgm:t>
        <a:bodyPr/>
        <a:lstStyle/>
        <a:p>
          <a:endParaRPr lang="en-US"/>
        </a:p>
      </dgm:t>
    </dgm:pt>
    <dgm:pt modelId="{F92F676B-245D-47A4-A272-41C44CA8F3D8}" type="pres">
      <dgm:prSet presAssocID="{4F6E35F7-3B36-4589-9347-3402087CB7B5}" presName="sibTrans" presStyleCnt="0"/>
      <dgm:spPr/>
    </dgm:pt>
    <dgm:pt modelId="{4A7AF770-CE21-4761-BBA7-2EB1F597C5B3}" type="pres">
      <dgm:prSet presAssocID="{732E8814-6700-4088-9D4F-79D6EBFE85C8}" presName="parenttextcomposite" presStyleCnt="0"/>
      <dgm:spPr/>
    </dgm:pt>
    <dgm:pt modelId="{F4F5E702-F8AF-4476-A9BE-16E6B315C8D3}" type="pres">
      <dgm:prSet presAssocID="{732E8814-6700-4088-9D4F-79D6EBFE85C8}" presName="parenttext" presStyleLbl="revTx" presStyleIdx="3" presStyleCnt="4">
        <dgm:presLayoutVars>
          <dgm:chMax/>
          <dgm:chPref val="2"/>
          <dgm:bulletEnabled val="1"/>
        </dgm:presLayoutVars>
      </dgm:prSet>
      <dgm:spPr/>
      <dgm:t>
        <a:bodyPr/>
        <a:lstStyle/>
        <a:p>
          <a:endParaRPr lang="en-US"/>
        </a:p>
      </dgm:t>
    </dgm:pt>
    <dgm:pt modelId="{044FBE1B-4042-4B74-A295-BE8751F9C6AF}" type="pres">
      <dgm:prSet presAssocID="{732E8814-6700-4088-9D4F-79D6EBFE85C8}" presName="composite" presStyleCnt="0"/>
      <dgm:spPr/>
    </dgm:pt>
    <dgm:pt modelId="{847370B5-C8A8-4175-BFBC-900745DC9F55}" type="pres">
      <dgm:prSet presAssocID="{732E8814-6700-4088-9D4F-79D6EBFE85C8}" presName="chevron1" presStyleLbl="alignNode1" presStyleIdx="21" presStyleCnt="28"/>
      <dgm:spPr/>
    </dgm:pt>
    <dgm:pt modelId="{BB4FF437-077E-435A-B4EB-74479F49352A}" type="pres">
      <dgm:prSet presAssocID="{732E8814-6700-4088-9D4F-79D6EBFE85C8}" presName="chevron2" presStyleLbl="alignNode1" presStyleIdx="22" presStyleCnt="28"/>
      <dgm:spPr/>
    </dgm:pt>
    <dgm:pt modelId="{91506A7C-0125-4D40-8134-3F5BCEF44072}" type="pres">
      <dgm:prSet presAssocID="{732E8814-6700-4088-9D4F-79D6EBFE85C8}" presName="chevron3" presStyleLbl="alignNode1" presStyleIdx="23" presStyleCnt="28"/>
      <dgm:spPr/>
    </dgm:pt>
    <dgm:pt modelId="{459EAB88-F255-4BDE-AA3F-10155F959255}" type="pres">
      <dgm:prSet presAssocID="{732E8814-6700-4088-9D4F-79D6EBFE85C8}" presName="chevron4" presStyleLbl="alignNode1" presStyleIdx="24" presStyleCnt="28"/>
      <dgm:spPr/>
    </dgm:pt>
    <dgm:pt modelId="{5FAEC293-28B9-4F39-BB7E-A69C5BACE444}" type="pres">
      <dgm:prSet presAssocID="{732E8814-6700-4088-9D4F-79D6EBFE85C8}" presName="chevron5" presStyleLbl="alignNode1" presStyleIdx="25" presStyleCnt="28"/>
      <dgm:spPr/>
    </dgm:pt>
    <dgm:pt modelId="{8EADE5D5-3BD7-4189-BCB0-C41B7B458231}" type="pres">
      <dgm:prSet presAssocID="{732E8814-6700-4088-9D4F-79D6EBFE85C8}" presName="chevron6" presStyleLbl="alignNode1" presStyleIdx="26" presStyleCnt="28"/>
      <dgm:spPr/>
    </dgm:pt>
    <dgm:pt modelId="{2A0170BA-0FE0-470F-9347-114A5FDA8CED}" type="pres">
      <dgm:prSet presAssocID="{732E8814-6700-4088-9D4F-79D6EBFE85C8}" presName="chevron7" presStyleLbl="alignNode1" presStyleIdx="27" presStyleCnt="28"/>
      <dgm:spPr/>
    </dgm:pt>
    <dgm:pt modelId="{D9A8A92A-21B6-4EEF-9E0D-938E2818B0AB}" type="pres">
      <dgm:prSet presAssocID="{732E8814-6700-4088-9D4F-79D6EBFE85C8}" presName="childtext" presStyleLbl="solidFgAcc1" presStyleIdx="3" presStyleCnt="4">
        <dgm:presLayoutVars>
          <dgm:chMax/>
          <dgm:chPref val="0"/>
          <dgm:bulletEnabled val="1"/>
        </dgm:presLayoutVars>
      </dgm:prSet>
      <dgm:spPr/>
      <dgm:t>
        <a:bodyPr/>
        <a:lstStyle/>
        <a:p>
          <a:endParaRPr lang="en-US"/>
        </a:p>
      </dgm:t>
    </dgm:pt>
  </dgm:ptLst>
  <dgm:cxnLst>
    <dgm:cxn modelId="{9F7F76AE-9F17-4F3A-9747-4FE13C5AABEE}" srcId="{8AC4CBA8-E2CD-47D6-B027-D730DEDEE821}" destId="{CEB37AC2-AECD-4997-B05E-7FF31CAEC308}" srcOrd="0" destOrd="0" parTransId="{BBAA8A35-47B6-4E34-94BC-0A135961C797}" sibTransId="{446FEE1D-84E6-4E9C-A86D-042CE49606A4}"/>
    <dgm:cxn modelId="{35050068-B2A7-49CC-9449-208DB850ACBF}" srcId="{1D491E77-FA7E-4607-9D49-B7EFA02976DB}" destId="{E5B1F756-9FCC-4BB4-BECC-34CE4005FF03}" srcOrd="0" destOrd="0" parTransId="{3611B761-3252-4ABE-92E9-3707386656C6}" sibTransId="{0E5956E5-84DF-4328-B34F-BF4AF6BF68EB}"/>
    <dgm:cxn modelId="{8755A89C-1126-43C2-A232-56A6791F12EA}" type="presOf" srcId="{F19C5227-60FB-4070-8A1B-9FFED758FFC3}" destId="{D91ADDC0-7DD6-40BD-A435-6119E05C0184}" srcOrd="0" destOrd="0" presId="urn:microsoft.com/office/officeart/2008/layout/VerticalAccentList"/>
    <dgm:cxn modelId="{4C3B7453-09AF-4BFC-A128-65E190E020AC}" type="presOf" srcId="{1D491E77-FA7E-4607-9D49-B7EFA02976DB}" destId="{537C5C5C-27BB-4312-8A19-25E7DD9F1A62}" srcOrd="0" destOrd="0" presId="urn:microsoft.com/office/officeart/2008/layout/VerticalAccentList"/>
    <dgm:cxn modelId="{CEFAF6A1-4164-4CCB-8FAF-CE5C4AF82038}" srcId="{C1E66B2B-0469-4ADF-B8EE-9B52D1FC1C7A}" destId="{732E8814-6700-4088-9D4F-79D6EBFE85C8}" srcOrd="3" destOrd="0" parTransId="{8B9DA1FF-4074-44DF-85F3-C77545F2A4AE}" sibTransId="{CB4D2896-806E-4DEA-B7E5-B619E601BFA8}"/>
    <dgm:cxn modelId="{B497D373-785B-4371-ADCF-60066E2EEF69}" srcId="{C1E66B2B-0469-4ADF-B8EE-9B52D1FC1C7A}" destId="{3D578F43-43FF-4D19-B740-F6A581E0C8BE}" srcOrd="2" destOrd="0" parTransId="{B1DF630F-547B-4EED-AA02-BE2637267599}" sibTransId="{4F6E35F7-3B36-4589-9347-3402087CB7B5}"/>
    <dgm:cxn modelId="{856CE4AF-4604-45D2-BF35-7B4D838105B0}" type="presOf" srcId="{8AC4CBA8-E2CD-47D6-B027-D730DEDEE821}" destId="{9722DE8D-AF8E-48CB-BCFE-4B949D8CFB9B}" srcOrd="0" destOrd="0" presId="urn:microsoft.com/office/officeart/2008/layout/VerticalAccentList"/>
    <dgm:cxn modelId="{189B6251-515C-46E1-A8D4-B4DFD6C75FA0}" type="presOf" srcId="{424EF410-0D6D-4CAB-A09F-259FF6E93C90}" destId="{D9A8A92A-21B6-4EEF-9E0D-938E2818B0AB}" srcOrd="0" destOrd="0" presId="urn:microsoft.com/office/officeart/2008/layout/VerticalAccentList"/>
    <dgm:cxn modelId="{8FB91EDB-66FA-46FE-896E-BF35746E23AA}" type="presOf" srcId="{732E8814-6700-4088-9D4F-79D6EBFE85C8}" destId="{F4F5E702-F8AF-4476-A9BE-16E6B315C8D3}" srcOrd="0" destOrd="0" presId="urn:microsoft.com/office/officeart/2008/layout/VerticalAccentList"/>
    <dgm:cxn modelId="{2AA95DB5-949B-4B91-954D-DCC7A9D004A9}" srcId="{3D578F43-43FF-4D19-B740-F6A581E0C8BE}" destId="{F19C5227-60FB-4070-8A1B-9FFED758FFC3}" srcOrd="0" destOrd="0" parTransId="{1F9B5B3C-CF76-4BA7-B832-778EE1446896}" sibTransId="{30518D84-5DC1-424B-8C53-F5208825021D}"/>
    <dgm:cxn modelId="{0AE7CF7A-7101-426B-9CEE-301074C4C1EA}" type="presOf" srcId="{E5B1F756-9FCC-4BB4-BECC-34CE4005FF03}" destId="{8BC7CC22-1276-4B72-AF5D-7863C6152902}" srcOrd="0" destOrd="0" presId="urn:microsoft.com/office/officeart/2008/layout/VerticalAccentList"/>
    <dgm:cxn modelId="{E1B48328-774B-4E15-AECB-07653BD8AD87}" srcId="{C1E66B2B-0469-4ADF-B8EE-9B52D1FC1C7A}" destId="{1D491E77-FA7E-4607-9D49-B7EFA02976DB}" srcOrd="0" destOrd="0" parTransId="{D545B7AD-FFA0-4148-BC74-FB3E691A2E09}" sibTransId="{A620F812-EEA4-409A-A818-BDB74E99D4DB}"/>
    <dgm:cxn modelId="{A3F301F6-EA5E-4651-B325-430FD660D0A4}" type="presOf" srcId="{C1E66B2B-0469-4ADF-B8EE-9B52D1FC1C7A}" destId="{D62BA736-8055-48B7-9AEE-1C38EEFD8D99}" srcOrd="0" destOrd="0" presId="urn:microsoft.com/office/officeart/2008/layout/VerticalAccentList"/>
    <dgm:cxn modelId="{B183A972-DE0A-45B1-803F-AC79135C5A7D}" type="presOf" srcId="{3D578F43-43FF-4D19-B740-F6A581E0C8BE}" destId="{33546F62-5B4D-463E-A629-8D7CB5443E0A}" srcOrd="0" destOrd="0" presId="urn:microsoft.com/office/officeart/2008/layout/VerticalAccentList"/>
    <dgm:cxn modelId="{133CF83D-620A-40AE-95A7-6CECB1FA96BF}" type="presOf" srcId="{CEB37AC2-AECD-4997-B05E-7FF31CAEC308}" destId="{538DE373-4C16-43BA-8630-85A0426EFAB9}" srcOrd="0" destOrd="0" presId="urn:microsoft.com/office/officeart/2008/layout/VerticalAccentList"/>
    <dgm:cxn modelId="{E45BB270-A3DC-4494-B9B8-27362430BE8E}" srcId="{C1E66B2B-0469-4ADF-B8EE-9B52D1FC1C7A}" destId="{8AC4CBA8-E2CD-47D6-B027-D730DEDEE821}" srcOrd="1" destOrd="0" parTransId="{AA41EB38-FA59-47E0-BFC6-CEB0E8F922CA}" sibTransId="{37DA1E38-AF83-411A-A978-A88E0A169C77}"/>
    <dgm:cxn modelId="{83100D7F-FAC8-4AD1-A07F-7C51F5EAF413}" srcId="{732E8814-6700-4088-9D4F-79D6EBFE85C8}" destId="{424EF410-0D6D-4CAB-A09F-259FF6E93C90}" srcOrd="0" destOrd="0" parTransId="{3B90BACB-D786-4972-BC60-54EED162A3DB}" sibTransId="{D88EE2D5-3A0C-4636-BAF4-9A7BE70ED44B}"/>
    <dgm:cxn modelId="{00156EA5-0FD3-407A-88B1-4004B1D78197}" type="presParOf" srcId="{D62BA736-8055-48B7-9AEE-1C38EEFD8D99}" destId="{5E6BBCDD-99C4-43A8-BA64-A56493F3455D}" srcOrd="0" destOrd="0" presId="urn:microsoft.com/office/officeart/2008/layout/VerticalAccentList"/>
    <dgm:cxn modelId="{31D6E781-5233-4098-B2F8-F78A34D4B9D4}" type="presParOf" srcId="{5E6BBCDD-99C4-43A8-BA64-A56493F3455D}" destId="{537C5C5C-27BB-4312-8A19-25E7DD9F1A62}" srcOrd="0" destOrd="0" presId="urn:microsoft.com/office/officeart/2008/layout/VerticalAccentList"/>
    <dgm:cxn modelId="{E99B926E-17D6-40B2-B4CC-990FA0FD5ECD}" type="presParOf" srcId="{D62BA736-8055-48B7-9AEE-1C38EEFD8D99}" destId="{E9AFA4A7-88B6-4239-9A6B-0B1261BA78A2}" srcOrd="1" destOrd="0" presId="urn:microsoft.com/office/officeart/2008/layout/VerticalAccentList"/>
    <dgm:cxn modelId="{AACEDD79-2F66-41E2-9B0F-4594F1B0AC6A}" type="presParOf" srcId="{E9AFA4A7-88B6-4239-9A6B-0B1261BA78A2}" destId="{85CEC161-112B-4CD9-BE2D-B800BE6F9038}" srcOrd="0" destOrd="0" presId="urn:microsoft.com/office/officeart/2008/layout/VerticalAccentList"/>
    <dgm:cxn modelId="{8E9A0941-2EFF-452E-9972-D782D52A5AD7}" type="presParOf" srcId="{E9AFA4A7-88B6-4239-9A6B-0B1261BA78A2}" destId="{4E4C55E2-1E3C-4A39-8B1E-B93E9CCFB6E4}" srcOrd="1" destOrd="0" presId="urn:microsoft.com/office/officeart/2008/layout/VerticalAccentList"/>
    <dgm:cxn modelId="{83C15049-7616-4D10-8237-08052FFF87CA}" type="presParOf" srcId="{E9AFA4A7-88B6-4239-9A6B-0B1261BA78A2}" destId="{1DC0FA92-24F1-416E-BEC8-2F209C65A5BB}" srcOrd="2" destOrd="0" presId="urn:microsoft.com/office/officeart/2008/layout/VerticalAccentList"/>
    <dgm:cxn modelId="{C6ED2DC5-3BC5-40A8-93FE-FEA81537E50E}" type="presParOf" srcId="{E9AFA4A7-88B6-4239-9A6B-0B1261BA78A2}" destId="{E8824CA5-4241-4D0C-94FE-2C33A7BAFD19}" srcOrd="3" destOrd="0" presId="urn:microsoft.com/office/officeart/2008/layout/VerticalAccentList"/>
    <dgm:cxn modelId="{DF15C7F2-CB1F-4C14-8539-E276D3043503}" type="presParOf" srcId="{E9AFA4A7-88B6-4239-9A6B-0B1261BA78A2}" destId="{3F5D18AE-98F0-4802-A2C0-CAC4475A9A66}" srcOrd="4" destOrd="0" presId="urn:microsoft.com/office/officeart/2008/layout/VerticalAccentList"/>
    <dgm:cxn modelId="{4537C298-61EE-4D79-B03D-E529368B91A5}" type="presParOf" srcId="{E9AFA4A7-88B6-4239-9A6B-0B1261BA78A2}" destId="{87A0C9B4-2717-4739-A556-BE89D380298C}" srcOrd="5" destOrd="0" presId="urn:microsoft.com/office/officeart/2008/layout/VerticalAccentList"/>
    <dgm:cxn modelId="{97C47674-5D6F-4A9D-9B88-A3A1B02F39E1}" type="presParOf" srcId="{E9AFA4A7-88B6-4239-9A6B-0B1261BA78A2}" destId="{48C04F5B-F05F-4623-8534-324141AD2F23}" srcOrd="6" destOrd="0" presId="urn:microsoft.com/office/officeart/2008/layout/VerticalAccentList"/>
    <dgm:cxn modelId="{93FEF9D8-0D0A-41FA-A22A-F568F31E955B}" type="presParOf" srcId="{E9AFA4A7-88B6-4239-9A6B-0B1261BA78A2}" destId="{8BC7CC22-1276-4B72-AF5D-7863C6152902}" srcOrd="7" destOrd="0" presId="urn:microsoft.com/office/officeart/2008/layout/VerticalAccentList"/>
    <dgm:cxn modelId="{DEAE1541-0E42-4CB3-9062-FB7D6D381A2B}" type="presParOf" srcId="{D62BA736-8055-48B7-9AEE-1C38EEFD8D99}" destId="{71586CC5-07FF-4CD1-BFA9-37F5D0DCAF05}" srcOrd="2" destOrd="0" presId="urn:microsoft.com/office/officeart/2008/layout/VerticalAccentList"/>
    <dgm:cxn modelId="{0EB82FA3-2CD1-481A-B9F9-3E92186A82ED}" type="presParOf" srcId="{D62BA736-8055-48B7-9AEE-1C38EEFD8D99}" destId="{33A5DACF-EB22-4DCB-B70B-4F565AFCF93E}" srcOrd="3" destOrd="0" presId="urn:microsoft.com/office/officeart/2008/layout/VerticalAccentList"/>
    <dgm:cxn modelId="{AFCF3660-D4DF-4FD3-A252-B39BFEEF5AF5}" type="presParOf" srcId="{33A5DACF-EB22-4DCB-B70B-4F565AFCF93E}" destId="{9722DE8D-AF8E-48CB-BCFE-4B949D8CFB9B}" srcOrd="0" destOrd="0" presId="urn:microsoft.com/office/officeart/2008/layout/VerticalAccentList"/>
    <dgm:cxn modelId="{9A728992-8E2E-4404-9FDF-629ACE51EF60}" type="presParOf" srcId="{D62BA736-8055-48B7-9AEE-1C38EEFD8D99}" destId="{15F95FC2-8F17-47C9-935E-3FE2182BA46F}" srcOrd="4" destOrd="0" presId="urn:microsoft.com/office/officeart/2008/layout/VerticalAccentList"/>
    <dgm:cxn modelId="{D8E06B12-7D0C-4AF6-A873-ADC74A349C09}" type="presParOf" srcId="{15F95FC2-8F17-47C9-935E-3FE2182BA46F}" destId="{CCDC95B0-206D-4A5C-8336-4AB3EB6ED06C}" srcOrd="0" destOrd="0" presId="urn:microsoft.com/office/officeart/2008/layout/VerticalAccentList"/>
    <dgm:cxn modelId="{909F15CC-3FE2-4BF6-952D-D76CAED852BD}" type="presParOf" srcId="{15F95FC2-8F17-47C9-935E-3FE2182BA46F}" destId="{4C38F071-683F-44DE-A835-C50D11088D7D}" srcOrd="1" destOrd="0" presId="urn:microsoft.com/office/officeart/2008/layout/VerticalAccentList"/>
    <dgm:cxn modelId="{D52900B8-BA0A-4253-9877-4F592FBB005A}" type="presParOf" srcId="{15F95FC2-8F17-47C9-935E-3FE2182BA46F}" destId="{5BBA42FF-F4B6-4FC2-86B6-EFC2F086D1BE}" srcOrd="2" destOrd="0" presId="urn:microsoft.com/office/officeart/2008/layout/VerticalAccentList"/>
    <dgm:cxn modelId="{863988D0-F60D-4597-9136-C2FEB15864D7}" type="presParOf" srcId="{15F95FC2-8F17-47C9-935E-3FE2182BA46F}" destId="{9543A743-7FF4-450B-8E6E-B4E1EF929D2B}" srcOrd="3" destOrd="0" presId="urn:microsoft.com/office/officeart/2008/layout/VerticalAccentList"/>
    <dgm:cxn modelId="{463A04ED-4E34-49F8-9B47-9D5A722CAF54}" type="presParOf" srcId="{15F95FC2-8F17-47C9-935E-3FE2182BA46F}" destId="{1759E5F4-204D-4A17-B0E7-445210005D14}" srcOrd="4" destOrd="0" presId="urn:microsoft.com/office/officeart/2008/layout/VerticalAccentList"/>
    <dgm:cxn modelId="{23FE1E71-E6E7-4355-A4CA-95324AD0CEC3}" type="presParOf" srcId="{15F95FC2-8F17-47C9-935E-3FE2182BA46F}" destId="{B0D2D155-8B61-4099-9F77-1278418DC8EB}" srcOrd="5" destOrd="0" presId="urn:microsoft.com/office/officeart/2008/layout/VerticalAccentList"/>
    <dgm:cxn modelId="{5FF877DE-52EB-46E6-9B6E-1D134C3A58FC}" type="presParOf" srcId="{15F95FC2-8F17-47C9-935E-3FE2182BA46F}" destId="{C9BACA11-FBD8-4580-BC14-313A0075ECE0}" srcOrd="6" destOrd="0" presId="urn:microsoft.com/office/officeart/2008/layout/VerticalAccentList"/>
    <dgm:cxn modelId="{6BF9A9F4-14D1-4BA5-874A-7034BAC33402}" type="presParOf" srcId="{15F95FC2-8F17-47C9-935E-3FE2182BA46F}" destId="{538DE373-4C16-43BA-8630-85A0426EFAB9}" srcOrd="7" destOrd="0" presId="urn:microsoft.com/office/officeart/2008/layout/VerticalAccentList"/>
    <dgm:cxn modelId="{B22C2E56-B8A9-47BA-B9A7-F8C2897D81B1}" type="presParOf" srcId="{D62BA736-8055-48B7-9AEE-1C38EEFD8D99}" destId="{C7E779AA-0437-4DDA-B6BD-BD62CC3CC875}" srcOrd="5" destOrd="0" presId="urn:microsoft.com/office/officeart/2008/layout/VerticalAccentList"/>
    <dgm:cxn modelId="{BAC9E743-AA0B-4E72-99AA-B60ED4918D97}" type="presParOf" srcId="{D62BA736-8055-48B7-9AEE-1C38EEFD8D99}" destId="{EFE30786-5A23-4723-A46F-F9B3E0287054}" srcOrd="6" destOrd="0" presId="urn:microsoft.com/office/officeart/2008/layout/VerticalAccentList"/>
    <dgm:cxn modelId="{ABEEDB62-9CC2-4B8A-AC37-320AE9DACE16}" type="presParOf" srcId="{EFE30786-5A23-4723-A46F-F9B3E0287054}" destId="{33546F62-5B4D-463E-A629-8D7CB5443E0A}" srcOrd="0" destOrd="0" presId="urn:microsoft.com/office/officeart/2008/layout/VerticalAccentList"/>
    <dgm:cxn modelId="{06827B8B-5CC8-46CE-9BC1-2F6AEB16533D}" type="presParOf" srcId="{D62BA736-8055-48B7-9AEE-1C38EEFD8D99}" destId="{0A71C340-640E-4052-856F-42BD7A95EF1A}" srcOrd="7" destOrd="0" presId="urn:microsoft.com/office/officeart/2008/layout/VerticalAccentList"/>
    <dgm:cxn modelId="{752D8C81-6C16-41E3-955B-BE911E3356BE}" type="presParOf" srcId="{0A71C340-640E-4052-856F-42BD7A95EF1A}" destId="{0429CF0C-436E-4B08-9AAE-0B6DC525767F}" srcOrd="0" destOrd="0" presId="urn:microsoft.com/office/officeart/2008/layout/VerticalAccentList"/>
    <dgm:cxn modelId="{5B75B342-A8D4-4771-8C35-8E72544F626C}" type="presParOf" srcId="{0A71C340-640E-4052-856F-42BD7A95EF1A}" destId="{E146A7FC-A51E-4B6C-86BD-5A26735B215D}" srcOrd="1" destOrd="0" presId="urn:microsoft.com/office/officeart/2008/layout/VerticalAccentList"/>
    <dgm:cxn modelId="{C4C8BBB2-DDC0-46A1-8C9B-B744B2E82B23}" type="presParOf" srcId="{0A71C340-640E-4052-856F-42BD7A95EF1A}" destId="{E8101A80-B9DF-4179-B688-E50E5B58A390}" srcOrd="2" destOrd="0" presId="urn:microsoft.com/office/officeart/2008/layout/VerticalAccentList"/>
    <dgm:cxn modelId="{9FE51DD6-F4E2-4D45-ACFC-26EDDE30D99B}" type="presParOf" srcId="{0A71C340-640E-4052-856F-42BD7A95EF1A}" destId="{EEA59DE8-62E1-4EFF-BC01-ED85D5DB50DC}" srcOrd="3" destOrd="0" presId="urn:microsoft.com/office/officeart/2008/layout/VerticalAccentList"/>
    <dgm:cxn modelId="{EB9BCEE4-5D0C-413C-914D-427C5F3443BD}" type="presParOf" srcId="{0A71C340-640E-4052-856F-42BD7A95EF1A}" destId="{81197D27-422E-4928-AC01-1C9A400C1613}" srcOrd="4" destOrd="0" presId="urn:microsoft.com/office/officeart/2008/layout/VerticalAccentList"/>
    <dgm:cxn modelId="{52D19BFB-292E-4987-9E96-07E2F89AF8F4}" type="presParOf" srcId="{0A71C340-640E-4052-856F-42BD7A95EF1A}" destId="{5C0977BD-C1B3-464B-A9FB-0F547B90C9A4}" srcOrd="5" destOrd="0" presId="urn:microsoft.com/office/officeart/2008/layout/VerticalAccentList"/>
    <dgm:cxn modelId="{6E998619-2027-4C5D-8A5A-056824EE1317}" type="presParOf" srcId="{0A71C340-640E-4052-856F-42BD7A95EF1A}" destId="{704ED82B-3A30-4462-BB06-88779C06DE10}" srcOrd="6" destOrd="0" presId="urn:microsoft.com/office/officeart/2008/layout/VerticalAccentList"/>
    <dgm:cxn modelId="{C4528E86-827F-4CF4-B023-E4063F4BA647}" type="presParOf" srcId="{0A71C340-640E-4052-856F-42BD7A95EF1A}" destId="{D91ADDC0-7DD6-40BD-A435-6119E05C0184}" srcOrd="7" destOrd="0" presId="urn:microsoft.com/office/officeart/2008/layout/VerticalAccentList"/>
    <dgm:cxn modelId="{14F4FB2D-BFC2-4BF3-8D87-6DAA96EB68EE}" type="presParOf" srcId="{D62BA736-8055-48B7-9AEE-1C38EEFD8D99}" destId="{F92F676B-245D-47A4-A272-41C44CA8F3D8}" srcOrd="8" destOrd="0" presId="urn:microsoft.com/office/officeart/2008/layout/VerticalAccentList"/>
    <dgm:cxn modelId="{4EDE8B92-A027-43FC-BBB4-D4545E0013B2}" type="presParOf" srcId="{D62BA736-8055-48B7-9AEE-1C38EEFD8D99}" destId="{4A7AF770-CE21-4761-BBA7-2EB1F597C5B3}" srcOrd="9" destOrd="0" presId="urn:microsoft.com/office/officeart/2008/layout/VerticalAccentList"/>
    <dgm:cxn modelId="{D94C3E89-8024-4662-90F2-9F5AE58ADB0E}" type="presParOf" srcId="{4A7AF770-CE21-4761-BBA7-2EB1F597C5B3}" destId="{F4F5E702-F8AF-4476-A9BE-16E6B315C8D3}" srcOrd="0" destOrd="0" presId="urn:microsoft.com/office/officeart/2008/layout/VerticalAccentList"/>
    <dgm:cxn modelId="{DCABE868-29B2-49A5-9E56-D8066C1E86C0}" type="presParOf" srcId="{D62BA736-8055-48B7-9AEE-1C38EEFD8D99}" destId="{044FBE1B-4042-4B74-A295-BE8751F9C6AF}" srcOrd="10" destOrd="0" presId="urn:microsoft.com/office/officeart/2008/layout/VerticalAccentList"/>
    <dgm:cxn modelId="{9FE11982-9E0A-4943-AD75-5F92210CF45A}" type="presParOf" srcId="{044FBE1B-4042-4B74-A295-BE8751F9C6AF}" destId="{847370B5-C8A8-4175-BFBC-900745DC9F55}" srcOrd="0" destOrd="0" presId="urn:microsoft.com/office/officeart/2008/layout/VerticalAccentList"/>
    <dgm:cxn modelId="{17361315-EEF9-466F-9CBC-09E0C79E59F9}" type="presParOf" srcId="{044FBE1B-4042-4B74-A295-BE8751F9C6AF}" destId="{BB4FF437-077E-435A-B4EB-74479F49352A}" srcOrd="1" destOrd="0" presId="urn:microsoft.com/office/officeart/2008/layout/VerticalAccentList"/>
    <dgm:cxn modelId="{650F1623-C0A9-41F6-9024-DFAB71FFBE2D}" type="presParOf" srcId="{044FBE1B-4042-4B74-A295-BE8751F9C6AF}" destId="{91506A7C-0125-4D40-8134-3F5BCEF44072}" srcOrd="2" destOrd="0" presId="urn:microsoft.com/office/officeart/2008/layout/VerticalAccentList"/>
    <dgm:cxn modelId="{1F9F1BA9-DB05-49AE-955D-B7239F472C4E}" type="presParOf" srcId="{044FBE1B-4042-4B74-A295-BE8751F9C6AF}" destId="{459EAB88-F255-4BDE-AA3F-10155F959255}" srcOrd="3" destOrd="0" presId="urn:microsoft.com/office/officeart/2008/layout/VerticalAccentList"/>
    <dgm:cxn modelId="{0B983D57-F965-4EDF-BF9A-BE7D429099AC}" type="presParOf" srcId="{044FBE1B-4042-4B74-A295-BE8751F9C6AF}" destId="{5FAEC293-28B9-4F39-BB7E-A69C5BACE444}" srcOrd="4" destOrd="0" presId="urn:microsoft.com/office/officeart/2008/layout/VerticalAccentList"/>
    <dgm:cxn modelId="{AEF61C3B-EED6-45BE-9BB1-4FD58EFED548}" type="presParOf" srcId="{044FBE1B-4042-4B74-A295-BE8751F9C6AF}" destId="{8EADE5D5-3BD7-4189-BCB0-C41B7B458231}" srcOrd="5" destOrd="0" presId="urn:microsoft.com/office/officeart/2008/layout/VerticalAccentList"/>
    <dgm:cxn modelId="{D05B87DC-C049-408C-84C5-7F1E20107ECF}" type="presParOf" srcId="{044FBE1B-4042-4B74-A295-BE8751F9C6AF}" destId="{2A0170BA-0FE0-470F-9347-114A5FDA8CED}" srcOrd="6" destOrd="0" presId="urn:microsoft.com/office/officeart/2008/layout/VerticalAccentList"/>
    <dgm:cxn modelId="{4C541797-5219-42D0-AD66-6E5E08CFD8E9}" type="presParOf" srcId="{044FBE1B-4042-4B74-A295-BE8751F9C6AF}" destId="{D9A8A92A-21B6-4EEF-9E0D-938E2818B0AB}"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ED9BD02F-E339-4090-B585-3F3365AD045F}">
      <dgm:prSet phldrT="[Text]" custT="1"/>
      <dgm:spPr/>
      <dgm:t>
        <a:bodyPr/>
        <a:lstStyle/>
        <a:p>
          <a:r>
            <a:rPr lang="en-US" sz="2400" b="1" dirty="0"/>
            <a:t>Dedicated Study time</a:t>
          </a:r>
        </a:p>
      </dgm:t>
    </dgm:pt>
    <dgm:pt modelId="{D6DB04DC-2F26-4921-A61C-6F43970C9150}" type="parTrans" cxnId="{008C2564-1A79-4534-A182-C2CDA5BAD772}">
      <dgm:prSet/>
      <dgm:spPr/>
      <dgm:t>
        <a:bodyPr/>
        <a:lstStyle/>
        <a:p>
          <a:endParaRPr lang="en-US"/>
        </a:p>
      </dgm:t>
    </dgm:pt>
    <dgm:pt modelId="{EADF7916-DAFB-44F1-844C-3E290729B7FE}" type="sibTrans" cxnId="{008C2564-1A79-4534-A182-C2CDA5BAD772}">
      <dgm:prSet/>
      <dgm:spPr/>
      <dgm:t>
        <a:bodyPr/>
        <a:lstStyle/>
        <a:p>
          <a:endParaRPr lang="en-US"/>
        </a:p>
      </dgm:t>
    </dgm:pt>
    <dgm:pt modelId="{B939D0C7-0BEE-48BD-B32F-DC4D3CDBB56C}">
      <dgm:prSet phldrT="[Text]"/>
      <dgm:spPr/>
      <dgm:t>
        <a:bodyPr/>
        <a:lstStyle/>
        <a:p>
          <a:r>
            <a:rPr lang="en-US" b="1" dirty="0"/>
            <a:t>30 mins Day/night Pick a time; make it happen!</a:t>
          </a:r>
        </a:p>
      </dgm:t>
    </dgm:pt>
    <dgm:pt modelId="{477E4187-86CD-4745-B7AF-64AE1BA72E9A}" type="parTrans" cxnId="{B545A095-E3F0-49DA-841A-8B9B2CE72CC5}">
      <dgm:prSet/>
      <dgm:spPr/>
      <dgm:t>
        <a:bodyPr/>
        <a:lstStyle/>
        <a:p>
          <a:endParaRPr lang="en-US"/>
        </a:p>
      </dgm:t>
    </dgm:pt>
    <dgm:pt modelId="{2EB33E5B-7515-4504-8EC4-E7CE57370B34}" type="sibTrans" cxnId="{B545A095-E3F0-49DA-841A-8B9B2CE72CC5}">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2722BBAF-380A-4430-BC0C-E409E2C88A23}">
      <dgm:prSet phldrT="[Text]"/>
      <dgm:spPr/>
      <dgm:t>
        <a:bodyPr/>
        <a:lstStyle/>
        <a:p>
          <a:r>
            <a:rPr lang="en-US" b="1"/>
            <a:t>Read Faster</a:t>
          </a:r>
          <a:endParaRPr lang="en-US" b="1" dirty="0"/>
        </a:p>
      </dgm:t>
    </dgm:pt>
    <dgm:pt modelId="{0C068086-B08E-4D44-BEBD-128079E31591}" type="parTrans" cxnId="{A5D8C496-2A1E-493D-A479-42F3258A95C4}">
      <dgm:prSet/>
      <dgm:spPr/>
      <dgm:t>
        <a:bodyPr/>
        <a:lstStyle/>
        <a:p>
          <a:endParaRPr lang="en-US"/>
        </a:p>
      </dgm:t>
    </dgm:pt>
    <dgm:pt modelId="{1F95F32B-D648-4AB3-9248-3B8AB7558C98}" type="sibTrans" cxnId="{A5D8C496-2A1E-493D-A479-42F3258A95C4}">
      <dgm:prSet/>
      <dgm:spPr/>
      <dgm:t>
        <a:bodyPr/>
        <a:lstStyle/>
        <a:p>
          <a:endParaRPr lang="en-US"/>
        </a:p>
      </dgm:t>
    </dgm:pt>
    <dgm:pt modelId="{F6C9BE19-E4F1-4587-947D-37865E1EABE2}">
      <dgm:prSet phldrT="[Text]"/>
      <dgm:spPr/>
      <dgm:t>
        <a:bodyPr/>
        <a:lstStyle/>
        <a:p>
          <a:r>
            <a:rPr lang="en-US" dirty="0"/>
            <a:t>DO NOT GO BACK! </a:t>
          </a:r>
          <a:endParaRPr lang="en-US" b="1" dirty="0"/>
        </a:p>
      </dgm:t>
    </dgm:pt>
    <dgm:pt modelId="{D438B056-811E-4383-A12F-1CDF0D7D05D6}" type="parTrans" cxnId="{EB5BCAFC-F384-4B74-A6F4-B0AC8D76FE6B}">
      <dgm:prSet/>
      <dgm:spPr/>
      <dgm:t>
        <a:bodyPr/>
        <a:lstStyle/>
        <a:p>
          <a:endParaRPr lang="en-US"/>
        </a:p>
      </dgm:t>
    </dgm:pt>
    <dgm:pt modelId="{83BC3477-5D94-418D-A0BE-BC7A8703FC81}" type="sibTrans" cxnId="{EB5BCAFC-F384-4B74-A6F4-B0AC8D76FE6B}">
      <dgm:prSet/>
      <dgm:spPr/>
      <dgm:t>
        <a:bodyPr/>
        <a:lstStyle/>
        <a:p>
          <a:endParaRPr lang="en-US"/>
        </a:p>
      </dgm:t>
    </dgm:pt>
    <dgm:pt modelId="{518FBBB2-AD67-4961-885F-2BE8DAAE08AF}">
      <dgm:prSet phldrT="[Text]"/>
      <dgm:spPr/>
      <dgm:t>
        <a:bodyPr/>
        <a:lstStyle/>
        <a:p>
          <a:r>
            <a:rPr lang="en-US" b="1" dirty="0"/>
            <a:t>Use your finger, keep it moving make eyes follow</a:t>
          </a:r>
        </a:p>
      </dgm:t>
    </dgm:pt>
    <dgm:pt modelId="{05F630A5-59AC-4AD2-A8E7-63F37EAA9CB0}" type="parTrans" cxnId="{D2B1067B-A8F7-4A16-A7EC-4CA90141453B}">
      <dgm:prSet/>
      <dgm:spPr/>
      <dgm:t>
        <a:bodyPr/>
        <a:lstStyle/>
        <a:p>
          <a:endParaRPr lang="en-US"/>
        </a:p>
      </dgm:t>
    </dgm:pt>
    <dgm:pt modelId="{FBAF0E1F-6254-45CD-B6BF-57E524ED0752}" type="sibTrans" cxnId="{D2B1067B-A8F7-4A16-A7EC-4CA90141453B}">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t>
        <a:bodyPr/>
        <a:lstStyle/>
        <a:p>
          <a:endParaRPr lang="en-US"/>
        </a:p>
      </dgm:t>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4">
        <dgm:presLayoutVars>
          <dgm:chMax/>
          <dgm:chPref val="2"/>
          <dgm:bulletEnabled val="1"/>
        </dgm:presLayoutVars>
      </dgm:prSet>
      <dgm:spPr/>
      <dgm:t>
        <a:bodyPr/>
        <a:lstStyle/>
        <a:p>
          <a:endParaRPr lang="en-US"/>
        </a:p>
      </dgm:t>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28"/>
      <dgm:spPr/>
    </dgm:pt>
    <dgm:pt modelId="{EE0AB3AA-D3AB-48E1-9321-A3137B8D322E}" type="pres">
      <dgm:prSet presAssocID="{D464049D-740D-4FE9-A0DA-CD61A1FF4485}" presName="chevron2" presStyleLbl="alignNode1" presStyleIdx="1" presStyleCnt="28"/>
      <dgm:spPr/>
    </dgm:pt>
    <dgm:pt modelId="{9329C696-5B71-4928-A272-8948028E97E5}" type="pres">
      <dgm:prSet presAssocID="{D464049D-740D-4FE9-A0DA-CD61A1FF4485}" presName="chevron3" presStyleLbl="alignNode1" presStyleIdx="2" presStyleCnt="28"/>
      <dgm:spPr/>
    </dgm:pt>
    <dgm:pt modelId="{38B69B3D-B02E-4121-82C7-F0C86715384C}" type="pres">
      <dgm:prSet presAssocID="{D464049D-740D-4FE9-A0DA-CD61A1FF4485}" presName="chevron4" presStyleLbl="alignNode1" presStyleIdx="3" presStyleCnt="28"/>
      <dgm:spPr/>
    </dgm:pt>
    <dgm:pt modelId="{F924661F-8EEB-4E1B-A452-D985D6D04D0A}" type="pres">
      <dgm:prSet presAssocID="{D464049D-740D-4FE9-A0DA-CD61A1FF4485}" presName="chevron5" presStyleLbl="alignNode1" presStyleIdx="4" presStyleCnt="28"/>
      <dgm:spPr/>
    </dgm:pt>
    <dgm:pt modelId="{C98C52F9-726D-4807-ABED-4E29C1B934C9}" type="pres">
      <dgm:prSet presAssocID="{D464049D-740D-4FE9-A0DA-CD61A1FF4485}" presName="chevron6" presStyleLbl="alignNode1" presStyleIdx="5" presStyleCnt="28"/>
      <dgm:spPr/>
    </dgm:pt>
    <dgm:pt modelId="{B9A8AC12-3C04-42B5-B797-2F1380D76C01}" type="pres">
      <dgm:prSet presAssocID="{D464049D-740D-4FE9-A0DA-CD61A1FF4485}" presName="chevron7" presStyleLbl="alignNode1" presStyleIdx="6" presStyleCnt="28"/>
      <dgm:spPr/>
    </dgm:pt>
    <dgm:pt modelId="{A3321F54-D695-48CF-9C80-8D8D97947C77}" type="pres">
      <dgm:prSet presAssocID="{D464049D-740D-4FE9-A0DA-CD61A1FF4485}" presName="childtext" presStyleLbl="solidFgAcc1" presStyleIdx="0" presStyleCnt="4">
        <dgm:presLayoutVars>
          <dgm:chMax/>
          <dgm:chPref val="0"/>
          <dgm:bulletEnabled val="1"/>
        </dgm:presLayoutVars>
      </dgm:prSet>
      <dgm:spPr/>
      <dgm:t>
        <a:bodyPr/>
        <a:lstStyle/>
        <a:p>
          <a:endParaRPr lang="en-US"/>
        </a:p>
      </dgm:t>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4">
        <dgm:presLayoutVars>
          <dgm:chMax/>
          <dgm:chPref val="2"/>
          <dgm:bulletEnabled val="1"/>
        </dgm:presLayoutVars>
      </dgm:prSet>
      <dgm:spPr/>
      <dgm:t>
        <a:bodyPr/>
        <a:lstStyle/>
        <a:p>
          <a:endParaRPr lang="en-US"/>
        </a:p>
      </dgm:t>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28"/>
      <dgm:spPr/>
    </dgm:pt>
    <dgm:pt modelId="{70D65ECC-FE53-4123-A18B-84F76B12E4C0}" type="pres">
      <dgm:prSet presAssocID="{85DD6230-7E39-489F-B845-2144D2FB3186}" presName="chevron2" presStyleLbl="alignNode1" presStyleIdx="8" presStyleCnt="28"/>
      <dgm:spPr/>
    </dgm:pt>
    <dgm:pt modelId="{1C848B6A-2F2F-44B0-A09C-1E5B13D04672}" type="pres">
      <dgm:prSet presAssocID="{85DD6230-7E39-489F-B845-2144D2FB3186}" presName="chevron3" presStyleLbl="alignNode1" presStyleIdx="9" presStyleCnt="28"/>
      <dgm:spPr/>
    </dgm:pt>
    <dgm:pt modelId="{6E5BAEEB-E1CF-40E4-9ED1-39B760C87CA8}" type="pres">
      <dgm:prSet presAssocID="{85DD6230-7E39-489F-B845-2144D2FB3186}" presName="chevron4" presStyleLbl="alignNode1" presStyleIdx="10" presStyleCnt="28"/>
      <dgm:spPr/>
    </dgm:pt>
    <dgm:pt modelId="{AF33DC73-B11F-4ACE-BFF3-2270EBF01C95}" type="pres">
      <dgm:prSet presAssocID="{85DD6230-7E39-489F-B845-2144D2FB3186}" presName="chevron5" presStyleLbl="alignNode1" presStyleIdx="11" presStyleCnt="28"/>
      <dgm:spPr/>
    </dgm:pt>
    <dgm:pt modelId="{8BEE9EF1-0C1A-4B48-B826-DB65676D1DFD}" type="pres">
      <dgm:prSet presAssocID="{85DD6230-7E39-489F-B845-2144D2FB3186}" presName="chevron6" presStyleLbl="alignNode1" presStyleIdx="12" presStyleCnt="28"/>
      <dgm:spPr/>
    </dgm:pt>
    <dgm:pt modelId="{15DBB07C-1792-42CF-BF62-030823DEF5D2}" type="pres">
      <dgm:prSet presAssocID="{85DD6230-7E39-489F-B845-2144D2FB3186}" presName="chevron7" presStyleLbl="alignNode1" presStyleIdx="13" presStyleCnt="28"/>
      <dgm:spPr/>
    </dgm:pt>
    <dgm:pt modelId="{9E60AD78-2486-4FA6-A6D4-F802030DC906}" type="pres">
      <dgm:prSet presAssocID="{85DD6230-7E39-489F-B845-2144D2FB3186}" presName="childtext" presStyleLbl="solidFgAcc1" presStyleIdx="1" presStyleCnt="4">
        <dgm:presLayoutVars>
          <dgm:chMax/>
          <dgm:chPref val="0"/>
          <dgm:bulletEnabled val="1"/>
        </dgm:presLayoutVars>
      </dgm:prSet>
      <dgm:spPr/>
      <dgm:t>
        <a:bodyPr/>
        <a:lstStyle/>
        <a:p>
          <a:endParaRPr lang="en-US"/>
        </a:p>
      </dgm:t>
    </dgm:pt>
    <dgm:pt modelId="{E41206EE-73A1-4D9A-A23B-07D47FA331C6}" type="pres">
      <dgm:prSet presAssocID="{7887ADF7-4FC3-4229-9536-4DFE6261D93A}" presName="sibTrans" presStyleCnt="0"/>
      <dgm:spPr/>
    </dgm:pt>
    <dgm:pt modelId="{D7C438E6-861C-4874-9CC6-5A207A42D000}" type="pres">
      <dgm:prSet presAssocID="{ED9BD02F-E339-4090-B585-3F3365AD045F}" presName="parenttextcomposite" presStyleCnt="0"/>
      <dgm:spPr/>
    </dgm:pt>
    <dgm:pt modelId="{4E668978-DD2E-4455-8F1B-460890CEDDD0}" type="pres">
      <dgm:prSet presAssocID="{ED9BD02F-E339-4090-B585-3F3365AD045F}" presName="parenttext" presStyleLbl="revTx" presStyleIdx="2" presStyleCnt="4">
        <dgm:presLayoutVars>
          <dgm:chMax/>
          <dgm:chPref val="2"/>
          <dgm:bulletEnabled val="1"/>
        </dgm:presLayoutVars>
      </dgm:prSet>
      <dgm:spPr/>
      <dgm:t>
        <a:bodyPr/>
        <a:lstStyle/>
        <a:p>
          <a:endParaRPr lang="en-US"/>
        </a:p>
      </dgm:t>
    </dgm:pt>
    <dgm:pt modelId="{EA75828D-67D5-4AB1-9A4C-BD61C172E318}" type="pres">
      <dgm:prSet presAssocID="{ED9BD02F-E339-4090-B585-3F3365AD045F}" presName="composite" presStyleCnt="0"/>
      <dgm:spPr/>
    </dgm:pt>
    <dgm:pt modelId="{1185CAAF-D23B-4B96-A044-FF5C28F24859}" type="pres">
      <dgm:prSet presAssocID="{ED9BD02F-E339-4090-B585-3F3365AD045F}" presName="chevron1" presStyleLbl="alignNode1" presStyleIdx="14" presStyleCnt="28"/>
      <dgm:spPr/>
    </dgm:pt>
    <dgm:pt modelId="{5F7A619F-E82B-4A9D-8E03-ADD7F3A04761}" type="pres">
      <dgm:prSet presAssocID="{ED9BD02F-E339-4090-B585-3F3365AD045F}" presName="chevron2" presStyleLbl="alignNode1" presStyleIdx="15" presStyleCnt="28"/>
      <dgm:spPr/>
    </dgm:pt>
    <dgm:pt modelId="{0551AF3A-90E8-4FF7-94B9-607493F493F5}" type="pres">
      <dgm:prSet presAssocID="{ED9BD02F-E339-4090-B585-3F3365AD045F}" presName="chevron3" presStyleLbl="alignNode1" presStyleIdx="16" presStyleCnt="28"/>
      <dgm:spPr/>
    </dgm:pt>
    <dgm:pt modelId="{A2E46F09-FFC4-403D-8EAB-C5598E735292}" type="pres">
      <dgm:prSet presAssocID="{ED9BD02F-E339-4090-B585-3F3365AD045F}" presName="chevron4" presStyleLbl="alignNode1" presStyleIdx="17" presStyleCnt="28"/>
      <dgm:spPr/>
    </dgm:pt>
    <dgm:pt modelId="{73CA0293-0467-42C1-98F1-C385719E54CD}" type="pres">
      <dgm:prSet presAssocID="{ED9BD02F-E339-4090-B585-3F3365AD045F}" presName="chevron5" presStyleLbl="alignNode1" presStyleIdx="18" presStyleCnt="28"/>
      <dgm:spPr/>
    </dgm:pt>
    <dgm:pt modelId="{E72F9714-3B2C-41F8-ABA2-2AD13481E570}" type="pres">
      <dgm:prSet presAssocID="{ED9BD02F-E339-4090-B585-3F3365AD045F}" presName="chevron6" presStyleLbl="alignNode1" presStyleIdx="19" presStyleCnt="28"/>
      <dgm:spPr/>
    </dgm:pt>
    <dgm:pt modelId="{00138509-142F-489D-97C1-413B3041444A}" type="pres">
      <dgm:prSet presAssocID="{ED9BD02F-E339-4090-B585-3F3365AD045F}" presName="chevron7" presStyleLbl="alignNode1" presStyleIdx="20" presStyleCnt="28"/>
      <dgm:spPr/>
    </dgm:pt>
    <dgm:pt modelId="{B8CEAD29-E03C-42DC-BC09-1B4E055CFC2D}" type="pres">
      <dgm:prSet presAssocID="{ED9BD02F-E339-4090-B585-3F3365AD045F}" presName="childtext" presStyleLbl="solidFgAcc1" presStyleIdx="2" presStyleCnt="4">
        <dgm:presLayoutVars>
          <dgm:chMax/>
          <dgm:chPref val="0"/>
          <dgm:bulletEnabled val="1"/>
        </dgm:presLayoutVars>
      </dgm:prSet>
      <dgm:spPr/>
      <dgm:t>
        <a:bodyPr/>
        <a:lstStyle/>
        <a:p>
          <a:endParaRPr lang="en-US"/>
        </a:p>
      </dgm:t>
    </dgm:pt>
    <dgm:pt modelId="{35476343-3214-4608-8015-5D6FE80F138D}" type="pres">
      <dgm:prSet presAssocID="{EADF7916-DAFB-44F1-844C-3E290729B7FE}" presName="sibTrans" presStyleCnt="0"/>
      <dgm:spPr/>
    </dgm:pt>
    <dgm:pt modelId="{6C109A5E-CE0F-4B40-BF07-54C0A1F9D89E}" type="pres">
      <dgm:prSet presAssocID="{2722BBAF-380A-4430-BC0C-E409E2C88A23}" presName="parenttextcomposite" presStyleCnt="0"/>
      <dgm:spPr/>
    </dgm:pt>
    <dgm:pt modelId="{C652C35B-E3D1-4411-B684-28295DBB62F3}" type="pres">
      <dgm:prSet presAssocID="{2722BBAF-380A-4430-BC0C-E409E2C88A23}" presName="parenttext" presStyleLbl="revTx" presStyleIdx="3" presStyleCnt="4">
        <dgm:presLayoutVars>
          <dgm:chMax/>
          <dgm:chPref val="2"/>
          <dgm:bulletEnabled val="1"/>
        </dgm:presLayoutVars>
      </dgm:prSet>
      <dgm:spPr/>
      <dgm:t>
        <a:bodyPr/>
        <a:lstStyle/>
        <a:p>
          <a:endParaRPr lang="en-US"/>
        </a:p>
      </dgm:t>
    </dgm:pt>
    <dgm:pt modelId="{5A19F029-E48F-4D4F-9B78-B15CFE65A504}" type="pres">
      <dgm:prSet presAssocID="{2722BBAF-380A-4430-BC0C-E409E2C88A23}" presName="composite" presStyleCnt="0"/>
      <dgm:spPr/>
    </dgm:pt>
    <dgm:pt modelId="{E6C1B811-16F7-40E6-A3C6-9BF9B07AD014}" type="pres">
      <dgm:prSet presAssocID="{2722BBAF-380A-4430-BC0C-E409E2C88A23}" presName="chevron1" presStyleLbl="alignNode1" presStyleIdx="21" presStyleCnt="28"/>
      <dgm:spPr/>
    </dgm:pt>
    <dgm:pt modelId="{47906D3E-1CF6-42BA-A2B7-544896BCA658}" type="pres">
      <dgm:prSet presAssocID="{2722BBAF-380A-4430-BC0C-E409E2C88A23}" presName="chevron2" presStyleLbl="alignNode1" presStyleIdx="22" presStyleCnt="28"/>
      <dgm:spPr/>
    </dgm:pt>
    <dgm:pt modelId="{36D45DDD-AB74-46CC-A22E-B43B6D6FFBFA}" type="pres">
      <dgm:prSet presAssocID="{2722BBAF-380A-4430-BC0C-E409E2C88A23}" presName="chevron3" presStyleLbl="alignNode1" presStyleIdx="23" presStyleCnt="28"/>
      <dgm:spPr/>
    </dgm:pt>
    <dgm:pt modelId="{DA800A51-EEF9-4A11-ACDE-BFB6B164518D}" type="pres">
      <dgm:prSet presAssocID="{2722BBAF-380A-4430-BC0C-E409E2C88A23}" presName="chevron4" presStyleLbl="alignNode1" presStyleIdx="24" presStyleCnt="28"/>
      <dgm:spPr/>
    </dgm:pt>
    <dgm:pt modelId="{8333698D-2C70-4EDE-9B51-FF2453F479AB}" type="pres">
      <dgm:prSet presAssocID="{2722BBAF-380A-4430-BC0C-E409E2C88A23}" presName="chevron5" presStyleLbl="alignNode1" presStyleIdx="25" presStyleCnt="28"/>
      <dgm:spPr/>
    </dgm:pt>
    <dgm:pt modelId="{D0DFE717-589A-4F64-8F5E-300331375BDC}" type="pres">
      <dgm:prSet presAssocID="{2722BBAF-380A-4430-BC0C-E409E2C88A23}" presName="chevron6" presStyleLbl="alignNode1" presStyleIdx="26" presStyleCnt="28"/>
      <dgm:spPr/>
    </dgm:pt>
    <dgm:pt modelId="{D0718D9C-F534-46FD-99D4-42B12B4D0CF8}" type="pres">
      <dgm:prSet presAssocID="{2722BBAF-380A-4430-BC0C-E409E2C88A23}" presName="chevron7" presStyleLbl="alignNode1" presStyleIdx="27" presStyleCnt="28"/>
      <dgm:spPr/>
    </dgm:pt>
    <dgm:pt modelId="{072D7890-8089-4415-8CDF-9540B6A09B9D}" type="pres">
      <dgm:prSet presAssocID="{2722BBAF-380A-4430-BC0C-E409E2C88A23}" presName="childtext" presStyleLbl="solidFgAcc1" presStyleIdx="3" presStyleCnt="4" custScaleY="80926">
        <dgm:presLayoutVars>
          <dgm:chMax/>
          <dgm:chPref val="0"/>
          <dgm:bulletEnabled val="1"/>
        </dgm:presLayoutVars>
      </dgm:prSet>
      <dgm:spPr/>
      <dgm:t>
        <a:bodyPr/>
        <a:lstStyle/>
        <a:p>
          <a:endParaRPr lang="en-US"/>
        </a:p>
      </dgm:t>
    </dgm:pt>
  </dgm:ptLst>
  <dgm:cxnLst>
    <dgm:cxn modelId="{376F4D7E-DCA6-4BF1-A730-60DEB0304D80}" type="presOf" srcId="{ED9BD02F-E339-4090-B585-3F3365AD045F}" destId="{4E668978-DD2E-4455-8F1B-460890CEDDD0}" srcOrd="0" destOrd="0" presId="urn:microsoft.com/office/officeart/2008/layout/VerticalAccentList"/>
    <dgm:cxn modelId="{5E3A38D3-280D-414A-B7F1-6DAC894E8BEC}" type="presOf" srcId="{85DD6230-7E39-489F-B845-2144D2FB3186}" destId="{E161D1FB-428E-4E87-809F-28ECDBB8395D}" srcOrd="0" destOrd="0" presId="urn:microsoft.com/office/officeart/2008/layout/VerticalAccentList"/>
    <dgm:cxn modelId="{67195F65-91A8-4BE3-8B17-75C326A877B4}" srcId="{85DD6230-7E39-489F-B845-2144D2FB3186}" destId="{B555DA5C-EE45-4E3B-ADE8-1C1E1A54C064}" srcOrd="0" destOrd="0" parTransId="{3429BBDB-B226-4D65-8AA8-1CD1B7B3AD68}" sibTransId="{233C0419-6636-436A-A650-4B3A1BB2A6C4}"/>
    <dgm:cxn modelId="{B2967836-8081-46AF-8F57-490CE7BB49EA}" srcId="{3E04A716-B106-4C88-ADD4-4F101E22C607}" destId="{85DD6230-7E39-489F-B845-2144D2FB3186}" srcOrd="1" destOrd="0" parTransId="{701D1AFB-7409-47FF-8709-D24C6398B7C4}" sibTransId="{7887ADF7-4FC3-4229-9536-4DFE6261D93A}"/>
    <dgm:cxn modelId="{B5E9F740-C704-4E42-B13F-B5C12085451E}" type="presOf" srcId="{B555DA5C-EE45-4E3B-ADE8-1C1E1A54C064}" destId="{9E60AD78-2486-4FA6-A6D4-F802030DC906}" srcOrd="0" destOrd="0" presId="urn:microsoft.com/office/officeart/2008/layout/VerticalAccentList"/>
    <dgm:cxn modelId="{DCDDF114-05B7-499F-93B7-DDF1A9BC5CBD}" type="presOf" srcId="{D464049D-740D-4FE9-A0DA-CD61A1FF4485}" destId="{4717A083-A6A1-4BE6-BB7C-9DF3EBC3E37E}" srcOrd="0" destOrd="0" presId="urn:microsoft.com/office/officeart/2008/layout/VerticalAccentList"/>
    <dgm:cxn modelId="{D2B1067B-A8F7-4A16-A7EC-4CA90141453B}" srcId="{2722BBAF-380A-4430-BC0C-E409E2C88A23}" destId="{518FBBB2-AD67-4961-885F-2BE8DAAE08AF}" srcOrd="1" destOrd="0" parTransId="{05F630A5-59AC-4AD2-A8E7-63F37EAA9CB0}" sibTransId="{FBAF0E1F-6254-45CD-B6BF-57E524ED0752}"/>
    <dgm:cxn modelId="{9D0FB3DE-D9B4-46F3-A659-45E9642A25DD}" type="presOf" srcId="{F6C9BE19-E4F1-4587-947D-37865E1EABE2}" destId="{072D7890-8089-4415-8CDF-9540B6A09B9D}" srcOrd="0" destOrd="0" presId="urn:microsoft.com/office/officeart/2008/layout/VerticalAccentList"/>
    <dgm:cxn modelId="{B70CFBF6-C4EE-40C9-80BF-54C7C2B740FF}" srcId="{D464049D-740D-4FE9-A0DA-CD61A1FF4485}" destId="{34A06061-01B4-403F-A125-8B61A19991F0}" srcOrd="0" destOrd="0" parTransId="{4F75BB07-08BB-4C88-AB27-1F8EF16977B5}" sibTransId="{FC2F4421-D308-4C90-AB15-289A490FD40D}"/>
    <dgm:cxn modelId="{810C77B7-81E5-4F05-8897-F7DBFD3B028A}" type="presOf" srcId="{2722BBAF-380A-4430-BC0C-E409E2C88A23}" destId="{C652C35B-E3D1-4411-B684-28295DBB62F3}"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1A927068-831E-4913-871B-6C3219833B3C}" type="presOf" srcId="{3E04A716-B106-4C88-ADD4-4F101E22C607}" destId="{CC29E4EB-DEC7-4A77-B8FD-8661E7B639E7}" srcOrd="0" destOrd="0" presId="urn:microsoft.com/office/officeart/2008/layout/VerticalAccentList"/>
    <dgm:cxn modelId="{EB5BCAFC-F384-4B74-A6F4-B0AC8D76FE6B}" srcId="{2722BBAF-380A-4430-BC0C-E409E2C88A23}" destId="{F6C9BE19-E4F1-4587-947D-37865E1EABE2}" srcOrd="0" destOrd="0" parTransId="{D438B056-811E-4383-A12F-1CDF0D7D05D6}" sibTransId="{83BC3477-5D94-418D-A0BE-BC7A8703FC81}"/>
    <dgm:cxn modelId="{008C2564-1A79-4534-A182-C2CDA5BAD772}" srcId="{3E04A716-B106-4C88-ADD4-4F101E22C607}" destId="{ED9BD02F-E339-4090-B585-3F3365AD045F}" srcOrd="2" destOrd="0" parTransId="{D6DB04DC-2F26-4921-A61C-6F43970C9150}" sibTransId="{EADF7916-DAFB-44F1-844C-3E290729B7FE}"/>
    <dgm:cxn modelId="{A5D8C496-2A1E-493D-A479-42F3258A95C4}" srcId="{3E04A716-B106-4C88-ADD4-4F101E22C607}" destId="{2722BBAF-380A-4430-BC0C-E409E2C88A23}" srcOrd="3" destOrd="0" parTransId="{0C068086-B08E-4D44-BEBD-128079E31591}" sibTransId="{1F95F32B-D648-4AB3-9248-3B8AB7558C98}"/>
    <dgm:cxn modelId="{B545A095-E3F0-49DA-841A-8B9B2CE72CC5}" srcId="{ED9BD02F-E339-4090-B585-3F3365AD045F}" destId="{B939D0C7-0BEE-48BD-B32F-DC4D3CDBB56C}" srcOrd="0" destOrd="0" parTransId="{477E4187-86CD-4745-B7AF-64AE1BA72E9A}" sibTransId="{2EB33E5B-7515-4504-8EC4-E7CE57370B34}"/>
    <dgm:cxn modelId="{9A927DDE-AD2A-4C50-8A32-80512F63D164}" type="presOf" srcId="{34A06061-01B4-403F-A125-8B61A19991F0}" destId="{A3321F54-D695-48CF-9C80-8D8D97947C77}" srcOrd="0" destOrd="0" presId="urn:microsoft.com/office/officeart/2008/layout/VerticalAccentList"/>
    <dgm:cxn modelId="{FEDC2EA1-EEA1-4B81-8353-402B296D554D}" type="presOf" srcId="{B939D0C7-0BEE-48BD-B32F-DC4D3CDBB56C}" destId="{B8CEAD29-E03C-42DC-BC09-1B4E055CFC2D}" srcOrd="0" destOrd="0" presId="urn:microsoft.com/office/officeart/2008/layout/VerticalAccentList"/>
    <dgm:cxn modelId="{260CBEED-F3CD-47EE-B276-AAD67B003522}" type="presOf" srcId="{518FBBB2-AD67-4961-885F-2BE8DAAE08AF}" destId="{072D7890-8089-4415-8CDF-9540B6A09B9D}" srcOrd="0" destOrd="1" presId="urn:microsoft.com/office/officeart/2008/layout/VerticalAccentList"/>
    <dgm:cxn modelId="{DCB39E3A-9461-470D-81EF-06733E0A0A95}" type="presParOf" srcId="{CC29E4EB-DEC7-4A77-B8FD-8661E7B639E7}" destId="{D6E2E65C-39E0-4F77-A052-4ADB6257BC6A}" srcOrd="0" destOrd="0" presId="urn:microsoft.com/office/officeart/2008/layout/VerticalAccentList"/>
    <dgm:cxn modelId="{AF480176-FFB0-4C85-A7C3-A8BB6B10072D}" type="presParOf" srcId="{D6E2E65C-39E0-4F77-A052-4ADB6257BC6A}" destId="{4717A083-A6A1-4BE6-BB7C-9DF3EBC3E37E}" srcOrd="0" destOrd="0" presId="urn:microsoft.com/office/officeart/2008/layout/VerticalAccentList"/>
    <dgm:cxn modelId="{57DFDB28-ED9E-421F-871B-9748637FB59C}" type="presParOf" srcId="{CC29E4EB-DEC7-4A77-B8FD-8661E7B639E7}" destId="{0B66EACE-F5F7-46DF-BF62-0FE7794689BC}" srcOrd="1" destOrd="0" presId="urn:microsoft.com/office/officeart/2008/layout/VerticalAccentList"/>
    <dgm:cxn modelId="{308AA9B6-6060-4CDC-B039-99C9F067C31B}" type="presParOf" srcId="{0B66EACE-F5F7-46DF-BF62-0FE7794689BC}" destId="{51367107-8700-4A1B-B57E-EAECFB877859}" srcOrd="0" destOrd="0" presId="urn:microsoft.com/office/officeart/2008/layout/VerticalAccentList"/>
    <dgm:cxn modelId="{E7A27335-D04A-4A97-A7D4-01CF52FBA421}" type="presParOf" srcId="{0B66EACE-F5F7-46DF-BF62-0FE7794689BC}" destId="{EE0AB3AA-D3AB-48E1-9321-A3137B8D322E}" srcOrd="1" destOrd="0" presId="urn:microsoft.com/office/officeart/2008/layout/VerticalAccentList"/>
    <dgm:cxn modelId="{552787F1-7005-4DA4-8BE1-0F704AE8503E}" type="presParOf" srcId="{0B66EACE-F5F7-46DF-BF62-0FE7794689BC}" destId="{9329C696-5B71-4928-A272-8948028E97E5}" srcOrd="2" destOrd="0" presId="urn:microsoft.com/office/officeart/2008/layout/VerticalAccentList"/>
    <dgm:cxn modelId="{ECD3938C-B9FE-4EDD-A123-876D928F2038}" type="presParOf" srcId="{0B66EACE-F5F7-46DF-BF62-0FE7794689BC}" destId="{38B69B3D-B02E-4121-82C7-F0C86715384C}" srcOrd="3" destOrd="0" presId="urn:microsoft.com/office/officeart/2008/layout/VerticalAccentList"/>
    <dgm:cxn modelId="{7C06879B-C186-409F-A780-3B8EF8964CAB}" type="presParOf" srcId="{0B66EACE-F5F7-46DF-BF62-0FE7794689BC}" destId="{F924661F-8EEB-4E1B-A452-D985D6D04D0A}" srcOrd="4" destOrd="0" presId="urn:microsoft.com/office/officeart/2008/layout/VerticalAccentList"/>
    <dgm:cxn modelId="{FC840016-0F0B-4C13-B0DB-5AC8E0699327}" type="presParOf" srcId="{0B66EACE-F5F7-46DF-BF62-0FE7794689BC}" destId="{C98C52F9-726D-4807-ABED-4E29C1B934C9}" srcOrd="5" destOrd="0" presId="urn:microsoft.com/office/officeart/2008/layout/VerticalAccentList"/>
    <dgm:cxn modelId="{3F0B8FD9-5015-4333-8F05-6849244AA91F}" type="presParOf" srcId="{0B66EACE-F5F7-46DF-BF62-0FE7794689BC}" destId="{B9A8AC12-3C04-42B5-B797-2F1380D76C01}" srcOrd="6" destOrd="0" presId="urn:microsoft.com/office/officeart/2008/layout/VerticalAccentList"/>
    <dgm:cxn modelId="{A0297D29-5782-4AC7-A775-06FF179ED09A}" type="presParOf" srcId="{0B66EACE-F5F7-46DF-BF62-0FE7794689BC}" destId="{A3321F54-D695-48CF-9C80-8D8D97947C77}" srcOrd="7" destOrd="0" presId="urn:microsoft.com/office/officeart/2008/layout/VerticalAccentList"/>
    <dgm:cxn modelId="{88F72790-7F29-4795-89A9-2DEA74A36417}" type="presParOf" srcId="{CC29E4EB-DEC7-4A77-B8FD-8661E7B639E7}" destId="{E1950DB5-E116-45D3-A3B0-64971B3371F0}" srcOrd="2" destOrd="0" presId="urn:microsoft.com/office/officeart/2008/layout/VerticalAccentList"/>
    <dgm:cxn modelId="{41E6A984-121D-4474-99C5-137D676B4CB5}" type="presParOf" srcId="{CC29E4EB-DEC7-4A77-B8FD-8661E7B639E7}" destId="{6E714EE3-2865-4730-B93F-9B4A020450AA}" srcOrd="3" destOrd="0" presId="urn:microsoft.com/office/officeart/2008/layout/VerticalAccentList"/>
    <dgm:cxn modelId="{F4B22C74-CBAD-4756-9378-E017F8F8B578}" type="presParOf" srcId="{6E714EE3-2865-4730-B93F-9B4A020450AA}" destId="{E161D1FB-428E-4E87-809F-28ECDBB8395D}" srcOrd="0" destOrd="0" presId="urn:microsoft.com/office/officeart/2008/layout/VerticalAccentList"/>
    <dgm:cxn modelId="{6DC49329-8530-4715-AECF-68D3BE785E3D}" type="presParOf" srcId="{CC29E4EB-DEC7-4A77-B8FD-8661E7B639E7}" destId="{B9C14B77-D54E-44C7-A4AF-30BF7D561880}" srcOrd="4" destOrd="0" presId="urn:microsoft.com/office/officeart/2008/layout/VerticalAccentList"/>
    <dgm:cxn modelId="{4E78182D-310F-4DD0-B351-C2E6D1CD2071}" type="presParOf" srcId="{B9C14B77-D54E-44C7-A4AF-30BF7D561880}" destId="{3A2A1305-7A52-4FD4-9F5E-897035FC881F}" srcOrd="0" destOrd="0" presId="urn:microsoft.com/office/officeart/2008/layout/VerticalAccentList"/>
    <dgm:cxn modelId="{33DD0CBB-6706-4D87-92D7-56EB7CA430C7}" type="presParOf" srcId="{B9C14B77-D54E-44C7-A4AF-30BF7D561880}" destId="{70D65ECC-FE53-4123-A18B-84F76B12E4C0}" srcOrd="1" destOrd="0" presId="urn:microsoft.com/office/officeart/2008/layout/VerticalAccentList"/>
    <dgm:cxn modelId="{7527DDD5-7D61-4EBC-BDFB-B57B69B005B7}" type="presParOf" srcId="{B9C14B77-D54E-44C7-A4AF-30BF7D561880}" destId="{1C848B6A-2F2F-44B0-A09C-1E5B13D04672}" srcOrd="2" destOrd="0" presId="urn:microsoft.com/office/officeart/2008/layout/VerticalAccentList"/>
    <dgm:cxn modelId="{6C343668-7DDF-4024-9329-97DD98AB583C}" type="presParOf" srcId="{B9C14B77-D54E-44C7-A4AF-30BF7D561880}" destId="{6E5BAEEB-E1CF-40E4-9ED1-39B760C87CA8}" srcOrd="3" destOrd="0" presId="urn:microsoft.com/office/officeart/2008/layout/VerticalAccentList"/>
    <dgm:cxn modelId="{58AC9FF0-D5DF-4427-BF4D-87C41F6C3D77}" type="presParOf" srcId="{B9C14B77-D54E-44C7-A4AF-30BF7D561880}" destId="{AF33DC73-B11F-4ACE-BFF3-2270EBF01C95}" srcOrd="4" destOrd="0" presId="urn:microsoft.com/office/officeart/2008/layout/VerticalAccentList"/>
    <dgm:cxn modelId="{A05F1B5F-D652-44BA-93AF-F9D25FF6F2C6}" type="presParOf" srcId="{B9C14B77-D54E-44C7-A4AF-30BF7D561880}" destId="{8BEE9EF1-0C1A-4B48-B826-DB65676D1DFD}" srcOrd="5" destOrd="0" presId="urn:microsoft.com/office/officeart/2008/layout/VerticalAccentList"/>
    <dgm:cxn modelId="{A85EB7CD-047D-479F-B38D-E95D07E0C424}" type="presParOf" srcId="{B9C14B77-D54E-44C7-A4AF-30BF7D561880}" destId="{15DBB07C-1792-42CF-BF62-030823DEF5D2}" srcOrd="6" destOrd="0" presId="urn:microsoft.com/office/officeart/2008/layout/VerticalAccentList"/>
    <dgm:cxn modelId="{5CBC5B37-4FE8-4B81-AA25-7C7C64C2EE11}" type="presParOf" srcId="{B9C14B77-D54E-44C7-A4AF-30BF7D561880}" destId="{9E60AD78-2486-4FA6-A6D4-F802030DC906}" srcOrd="7" destOrd="0" presId="urn:microsoft.com/office/officeart/2008/layout/VerticalAccentList"/>
    <dgm:cxn modelId="{12F65ACD-9730-4296-BE16-A96A3CF68C6A}" type="presParOf" srcId="{CC29E4EB-DEC7-4A77-B8FD-8661E7B639E7}" destId="{E41206EE-73A1-4D9A-A23B-07D47FA331C6}" srcOrd="5" destOrd="0" presId="urn:microsoft.com/office/officeart/2008/layout/VerticalAccentList"/>
    <dgm:cxn modelId="{64B201B7-259A-49E7-A9C4-62269038E569}" type="presParOf" srcId="{CC29E4EB-DEC7-4A77-B8FD-8661E7B639E7}" destId="{D7C438E6-861C-4874-9CC6-5A207A42D000}" srcOrd="6" destOrd="0" presId="urn:microsoft.com/office/officeart/2008/layout/VerticalAccentList"/>
    <dgm:cxn modelId="{1DED031D-52C9-44A7-B325-747EF6896257}" type="presParOf" srcId="{D7C438E6-861C-4874-9CC6-5A207A42D000}" destId="{4E668978-DD2E-4455-8F1B-460890CEDDD0}" srcOrd="0" destOrd="0" presId="urn:microsoft.com/office/officeart/2008/layout/VerticalAccentList"/>
    <dgm:cxn modelId="{EF4B9CF7-1FFF-4098-80B6-F581050AAFF8}" type="presParOf" srcId="{CC29E4EB-DEC7-4A77-B8FD-8661E7B639E7}" destId="{EA75828D-67D5-4AB1-9A4C-BD61C172E318}" srcOrd="7" destOrd="0" presId="urn:microsoft.com/office/officeart/2008/layout/VerticalAccentList"/>
    <dgm:cxn modelId="{2B4CD8F5-B2C4-4BA0-9562-B574C4498A77}" type="presParOf" srcId="{EA75828D-67D5-4AB1-9A4C-BD61C172E318}" destId="{1185CAAF-D23B-4B96-A044-FF5C28F24859}" srcOrd="0" destOrd="0" presId="urn:microsoft.com/office/officeart/2008/layout/VerticalAccentList"/>
    <dgm:cxn modelId="{6B60BADD-C2EA-4283-813F-A388A28FEAE9}" type="presParOf" srcId="{EA75828D-67D5-4AB1-9A4C-BD61C172E318}" destId="{5F7A619F-E82B-4A9D-8E03-ADD7F3A04761}" srcOrd="1" destOrd="0" presId="urn:microsoft.com/office/officeart/2008/layout/VerticalAccentList"/>
    <dgm:cxn modelId="{078A635E-50F5-4F5E-87CE-C814A1BB37F2}" type="presParOf" srcId="{EA75828D-67D5-4AB1-9A4C-BD61C172E318}" destId="{0551AF3A-90E8-4FF7-94B9-607493F493F5}" srcOrd="2" destOrd="0" presId="urn:microsoft.com/office/officeart/2008/layout/VerticalAccentList"/>
    <dgm:cxn modelId="{6309E6FB-646B-403C-944E-A2E47EA34986}" type="presParOf" srcId="{EA75828D-67D5-4AB1-9A4C-BD61C172E318}" destId="{A2E46F09-FFC4-403D-8EAB-C5598E735292}" srcOrd="3" destOrd="0" presId="urn:microsoft.com/office/officeart/2008/layout/VerticalAccentList"/>
    <dgm:cxn modelId="{B0019BC4-1411-40C3-8FB8-D457029F95B8}" type="presParOf" srcId="{EA75828D-67D5-4AB1-9A4C-BD61C172E318}" destId="{73CA0293-0467-42C1-98F1-C385719E54CD}" srcOrd="4" destOrd="0" presId="urn:microsoft.com/office/officeart/2008/layout/VerticalAccentList"/>
    <dgm:cxn modelId="{F28BBDD5-6DC9-434E-9F5F-7D0FA110D4CB}" type="presParOf" srcId="{EA75828D-67D5-4AB1-9A4C-BD61C172E318}" destId="{E72F9714-3B2C-41F8-ABA2-2AD13481E570}" srcOrd="5" destOrd="0" presId="urn:microsoft.com/office/officeart/2008/layout/VerticalAccentList"/>
    <dgm:cxn modelId="{6D950796-8A94-4794-B680-599D646F412F}" type="presParOf" srcId="{EA75828D-67D5-4AB1-9A4C-BD61C172E318}" destId="{00138509-142F-489D-97C1-413B3041444A}" srcOrd="6" destOrd="0" presId="urn:microsoft.com/office/officeart/2008/layout/VerticalAccentList"/>
    <dgm:cxn modelId="{3CB39898-CFE5-4771-8544-1A99CEA72A3E}" type="presParOf" srcId="{EA75828D-67D5-4AB1-9A4C-BD61C172E318}" destId="{B8CEAD29-E03C-42DC-BC09-1B4E055CFC2D}" srcOrd="7" destOrd="0" presId="urn:microsoft.com/office/officeart/2008/layout/VerticalAccentList"/>
    <dgm:cxn modelId="{05483C5C-76B9-4EE1-A95E-4158523843AB}" type="presParOf" srcId="{CC29E4EB-DEC7-4A77-B8FD-8661E7B639E7}" destId="{35476343-3214-4608-8015-5D6FE80F138D}" srcOrd="8" destOrd="0" presId="urn:microsoft.com/office/officeart/2008/layout/VerticalAccentList"/>
    <dgm:cxn modelId="{4A77F1CF-F70A-4D58-84B5-7DA2182CDF66}" type="presParOf" srcId="{CC29E4EB-DEC7-4A77-B8FD-8661E7B639E7}" destId="{6C109A5E-CE0F-4B40-BF07-54C0A1F9D89E}" srcOrd="9" destOrd="0" presId="urn:microsoft.com/office/officeart/2008/layout/VerticalAccentList"/>
    <dgm:cxn modelId="{8C873272-4B5B-47FC-8810-C80A042C8A27}" type="presParOf" srcId="{6C109A5E-CE0F-4B40-BF07-54C0A1F9D89E}" destId="{C652C35B-E3D1-4411-B684-28295DBB62F3}" srcOrd="0" destOrd="0" presId="urn:microsoft.com/office/officeart/2008/layout/VerticalAccentList"/>
    <dgm:cxn modelId="{AD1B89DE-44A6-4B51-A507-D339F122496E}" type="presParOf" srcId="{CC29E4EB-DEC7-4A77-B8FD-8661E7B639E7}" destId="{5A19F029-E48F-4D4F-9B78-B15CFE65A504}" srcOrd="10" destOrd="0" presId="urn:microsoft.com/office/officeart/2008/layout/VerticalAccentList"/>
    <dgm:cxn modelId="{5C2F9A53-73EA-437E-A201-EBF99502DBAA}" type="presParOf" srcId="{5A19F029-E48F-4D4F-9B78-B15CFE65A504}" destId="{E6C1B811-16F7-40E6-A3C6-9BF9B07AD014}" srcOrd="0" destOrd="0" presId="urn:microsoft.com/office/officeart/2008/layout/VerticalAccentList"/>
    <dgm:cxn modelId="{474AD872-1CF9-45D4-9779-D64E28ABEA65}" type="presParOf" srcId="{5A19F029-E48F-4D4F-9B78-B15CFE65A504}" destId="{47906D3E-1CF6-42BA-A2B7-544896BCA658}" srcOrd="1" destOrd="0" presId="urn:microsoft.com/office/officeart/2008/layout/VerticalAccentList"/>
    <dgm:cxn modelId="{8D1C3476-1F90-45EA-B891-05DAA6A5CF38}" type="presParOf" srcId="{5A19F029-E48F-4D4F-9B78-B15CFE65A504}" destId="{36D45DDD-AB74-46CC-A22E-B43B6D6FFBFA}" srcOrd="2" destOrd="0" presId="urn:microsoft.com/office/officeart/2008/layout/VerticalAccentList"/>
    <dgm:cxn modelId="{47224DC5-06C4-4E64-A4EF-29D1B006EED1}" type="presParOf" srcId="{5A19F029-E48F-4D4F-9B78-B15CFE65A504}" destId="{DA800A51-EEF9-4A11-ACDE-BFB6B164518D}" srcOrd="3" destOrd="0" presId="urn:microsoft.com/office/officeart/2008/layout/VerticalAccentList"/>
    <dgm:cxn modelId="{6FA2849F-99C2-46ED-A97B-DB2914B89741}" type="presParOf" srcId="{5A19F029-E48F-4D4F-9B78-B15CFE65A504}" destId="{8333698D-2C70-4EDE-9B51-FF2453F479AB}" srcOrd="4" destOrd="0" presId="urn:microsoft.com/office/officeart/2008/layout/VerticalAccentList"/>
    <dgm:cxn modelId="{B46A93AA-F570-499B-B01E-C4234730A229}" type="presParOf" srcId="{5A19F029-E48F-4D4F-9B78-B15CFE65A504}" destId="{D0DFE717-589A-4F64-8F5E-300331375BDC}" srcOrd="5" destOrd="0" presId="urn:microsoft.com/office/officeart/2008/layout/VerticalAccentList"/>
    <dgm:cxn modelId="{F3EA5DFC-EE66-4F5C-926A-77C06FD09D3B}" type="presParOf" srcId="{5A19F029-E48F-4D4F-9B78-B15CFE65A504}" destId="{D0718D9C-F534-46FD-99D4-42B12B4D0CF8}" srcOrd="6" destOrd="0" presId="urn:microsoft.com/office/officeart/2008/layout/VerticalAccentList"/>
    <dgm:cxn modelId="{A684CEA2-1990-4563-B4B5-4F9597EB47DA}" type="presParOf" srcId="{5A19F029-E48F-4D4F-9B78-B15CFE65A504}" destId="{072D7890-8089-4415-8CDF-9540B6A09B9D}"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EF87A14-CD1B-4C7A-AD2A-E6A5AE47005A}">
      <dgm:prSet phldrT="[Text]" custT="1"/>
      <dgm:spPr/>
      <dgm:t>
        <a:bodyPr/>
        <a:lstStyle/>
        <a:p>
          <a:r>
            <a:rPr lang="en-US" sz="2000" dirty="0"/>
            <a:t>Health Check</a:t>
          </a:r>
        </a:p>
      </dgm:t>
    </dgm:pt>
    <dgm:pt modelId="{A09BE54F-79F5-4681-B28A-9140D3082AA8}" type="parTrans" cxnId="{3527C197-016F-4431-A862-8C4E579A3C78}">
      <dgm:prSet/>
      <dgm:spPr/>
      <dgm:t>
        <a:bodyPr/>
        <a:lstStyle/>
        <a:p>
          <a:endParaRPr lang="en-US" sz="2000"/>
        </a:p>
      </dgm:t>
    </dgm:pt>
    <dgm:pt modelId="{43A4FD19-F269-4C16-AC73-2D096854B3FF}" type="sibTrans" cxnId="{3527C197-016F-4431-A862-8C4E579A3C78}">
      <dgm:prSet/>
      <dgm:spPr/>
      <dgm:t>
        <a:bodyPr/>
        <a:lstStyle/>
        <a:p>
          <a:endParaRPr lang="en-US" sz="2000"/>
        </a:p>
      </dgm:t>
    </dgm:pt>
    <dgm:pt modelId="{7606BCA9-C302-4783-BFBD-2DC518E778CD}">
      <dgm:prSet phldrT="[Text]" custT="1"/>
      <dgm:spPr/>
      <dgm:t>
        <a:bodyPr/>
        <a:lstStyle/>
        <a:p>
          <a:r>
            <a:rPr lang="en-US" sz="2000" dirty="0"/>
            <a:t>Monitor &amp; Optimize</a:t>
          </a:r>
        </a:p>
      </dgm:t>
    </dgm:pt>
    <dgm:pt modelId="{0028FD89-5221-4A08-BB87-C2FA6BE4E51E}" type="parTrans" cxnId="{98680B21-BD29-449C-BACB-F7DFCC4278D3}">
      <dgm:prSet/>
      <dgm:spPr/>
      <dgm:t>
        <a:bodyPr/>
        <a:lstStyle/>
        <a:p>
          <a:endParaRPr lang="en-US" sz="2000"/>
        </a:p>
      </dgm:t>
    </dgm:pt>
    <dgm:pt modelId="{C76DB427-5F76-4C03-B2F4-D396A18A7955}" type="sibTrans" cxnId="{98680B21-BD29-449C-BACB-F7DFCC4278D3}">
      <dgm:prSet/>
      <dgm:spPr/>
      <dgm:t>
        <a:bodyPr/>
        <a:lstStyle/>
        <a:p>
          <a:endParaRPr lang="en-US" sz="2000"/>
        </a:p>
      </dgm:t>
    </dgm:pt>
    <dgm:pt modelId="{7C5F65D0-987A-4547-8956-DEAEB930EF01}">
      <dgm:prSet phldrT="[Text]" custT="1"/>
      <dgm:spPr/>
      <dgm:t>
        <a:bodyPr/>
        <a:lstStyle/>
        <a:p>
          <a:r>
            <a:rPr lang="en-US" sz="2000" dirty="0"/>
            <a:t>Detect &amp; Debug</a:t>
          </a:r>
        </a:p>
      </dgm:t>
    </dgm:pt>
    <dgm:pt modelId="{C79765E4-F24E-4124-B276-6978EC5B6055}" type="parTrans" cxnId="{5AD82AE1-483F-4DCF-8549-E1AE7AF88F67}">
      <dgm:prSet/>
      <dgm:spPr/>
      <dgm:t>
        <a:bodyPr/>
        <a:lstStyle/>
        <a:p>
          <a:endParaRPr lang="en-US"/>
        </a:p>
      </dgm:t>
    </dgm:pt>
    <dgm:pt modelId="{C81B2EF9-E743-4021-95C3-DD07C516F72A}" type="sibTrans" cxnId="{5AD82AE1-483F-4DCF-8549-E1AE7AF88F67}">
      <dgm:prSet/>
      <dgm:spPr/>
      <dgm:t>
        <a:bodyPr/>
        <a:lstStyle/>
        <a:p>
          <a:endParaRPr lang="en-US"/>
        </a:p>
      </dgm:t>
    </dgm:pt>
    <dgm:pt modelId="{CA91E749-730E-4094-B695-0D9F2963D1ED}">
      <dgm:prSet phldrT="[Text]" custT="1"/>
      <dgm:spPr/>
      <dgm:t>
        <a:bodyPr/>
        <a:lstStyle/>
        <a:p>
          <a:r>
            <a:rPr lang="en-US" sz="2000" dirty="0"/>
            <a:t>Data Analytics</a:t>
          </a:r>
        </a:p>
      </dgm:t>
    </dgm:pt>
    <dgm:pt modelId="{B367A802-62F2-467B-B7FB-E5B37E06CF86}" type="parTrans" cxnId="{14337AC6-EC19-46CF-BFEF-B4EB42AF4FCA}">
      <dgm:prSet/>
      <dgm:spPr/>
      <dgm:t>
        <a:bodyPr/>
        <a:lstStyle/>
        <a:p>
          <a:endParaRPr lang="en-US"/>
        </a:p>
      </dgm:t>
    </dgm:pt>
    <dgm:pt modelId="{2224C933-293D-461E-9ECE-774206E35998}" type="sibTrans" cxnId="{14337AC6-EC19-46CF-BFEF-B4EB42AF4FCA}">
      <dgm:prSet/>
      <dgm:spPr/>
      <dgm:t>
        <a:bodyPr/>
        <a:lstStyle/>
        <a:p>
          <a:endParaRPr lang="en-US"/>
        </a:p>
      </dgm:t>
    </dgm:pt>
    <dgm:pt modelId="{0841CD39-4A26-4AA0-9C2A-2566F1D538AF}" type="pres">
      <dgm:prSet presAssocID="{473F8D28-9B24-45F7-82C2-D98FCC74B220}" presName="diagram" presStyleCnt="0">
        <dgm:presLayoutVars>
          <dgm:dir/>
          <dgm:resizeHandles val="exact"/>
        </dgm:presLayoutVars>
      </dgm:prSet>
      <dgm:spPr/>
    </dgm:pt>
    <dgm:pt modelId="{0645E0B4-3376-40A3-98C2-7265730819FB}" type="pres">
      <dgm:prSet presAssocID="{AEF87A14-CD1B-4C7A-AD2A-E6A5AE47005A}" presName="node" presStyleLbl="node1" presStyleIdx="0" presStyleCnt="4" custLinFactNeighborX="0" custLinFactNeighborY="-620">
        <dgm:presLayoutVars>
          <dgm:bulletEnabled val="1"/>
        </dgm:presLayoutVars>
      </dgm:prSet>
      <dgm:spPr/>
      <dgm:t>
        <a:bodyPr/>
        <a:lstStyle/>
        <a:p>
          <a:endParaRPr lang="en-US"/>
        </a:p>
      </dgm:t>
    </dgm:pt>
    <dgm:pt modelId="{740435A0-1B4D-4F63-9F7E-638B284A8FF8}" type="pres">
      <dgm:prSet presAssocID="{43A4FD19-F269-4C16-AC73-2D096854B3FF}" presName="sibTrans" presStyleCnt="0"/>
      <dgm:spPr/>
    </dgm:pt>
    <dgm:pt modelId="{01BD7407-6600-49EC-AE01-3BB05AB2888D}" type="pres">
      <dgm:prSet presAssocID="{7606BCA9-C302-4783-BFBD-2DC518E778CD}" presName="node" presStyleLbl="node1" presStyleIdx="1" presStyleCnt="4">
        <dgm:presLayoutVars>
          <dgm:bulletEnabled val="1"/>
        </dgm:presLayoutVars>
      </dgm:prSet>
      <dgm:spPr/>
      <dgm:t>
        <a:bodyPr/>
        <a:lstStyle/>
        <a:p>
          <a:endParaRPr lang="en-US"/>
        </a:p>
      </dgm:t>
    </dgm:pt>
    <dgm:pt modelId="{269A08DE-71C5-417B-AD5F-2075A3BC26E4}" type="pres">
      <dgm:prSet presAssocID="{C76DB427-5F76-4C03-B2F4-D396A18A7955}" presName="sibTrans" presStyleCnt="0"/>
      <dgm:spPr/>
    </dgm:pt>
    <dgm:pt modelId="{9148E4B0-2B22-4978-9CF0-F1BF187149D8}" type="pres">
      <dgm:prSet presAssocID="{7C5F65D0-987A-4547-8956-DEAEB930EF01}" presName="node" presStyleLbl="node1" presStyleIdx="2" presStyleCnt="4">
        <dgm:presLayoutVars>
          <dgm:bulletEnabled val="1"/>
        </dgm:presLayoutVars>
      </dgm:prSet>
      <dgm:spPr/>
      <dgm:t>
        <a:bodyPr/>
        <a:lstStyle/>
        <a:p>
          <a:endParaRPr lang="en-US"/>
        </a:p>
      </dgm:t>
    </dgm:pt>
    <dgm:pt modelId="{E03CBAD9-5476-47DE-885F-890B17FFC59D}" type="pres">
      <dgm:prSet presAssocID="{C81B2EF9-E743-4021-95C3-DD07C516F72A}" presName="sibTrans" presStyleCnt="0"/>
      <dgm:spPr/>
    </dgm:pt>
    <dgm:pt modelId="{ED078599-38AC-4CC7-A33E-CB36959F71AE}" type="pres">
      <dgm:prSet presAssocID="{CA91E749-730E-4094-B695-0D9F2963D1ED}" presName="node" presStyleLbl="node1" presStyleIdx="3" presStyleCnt="4">
        <dgm:presLayoutVars>
          <dgm:bulletEnabled val="1"/>
        </dgm:presLayoutVars>
      </dgm:prSet>
      <dgm:spPr/>
      <dgm:t>
        <a:bodyPr/>
        <a:lstStyle/>
        <a:p>
          <a:endParaRPr lang="en-US"/>
        </a:p>
      </dgm:t>
    </dgm:pt>
  </dgm:ptLst>
  <dgm:cxnLst>
    <dgm:cxn modelId="{3527C197-016F-4431-A862-8C4E579A3C78}" srcId="{473F8D28-9B24-45F7-82C2-D98FCC74B220}" destId="{AEF87A14-CD1B-4C7A-AD2A-E6A5AE47005A}" srcOrd="0" destOrd="0" parTransId="{A09BE54F-79F5-4681-B28A-9140D3082AA8}" sibTransId="{43A4FD19-F269-4C16-AC73-2D096854B3FF}"/>
    <dgm:cxn modelId="{6B7E1274-7224-4719-86CA-681090476937}" type="presOf" srcId="{473F8D28-9B24-45F7-82C2-D98FCC74B220}" destId="{0841CD39-4A26-4AA0-9C2A-2566F1D538AF}" srcOrd="0" destOrd="0" presId="urn:microsoft.com/office/officeart/2005/8/layout/default"/>
    <dgm:cxn modelId="{EAECF20B-3B58-40DA-9812-50F3BCAC5B34}" type="presOf" srcId="{7C5F65D0-987A-4547-8956-DEAEB930EF01}" destId="{9148E4B0-2B22-4978-9CF0-F1BF187149D8}" srcOrd="0" destOrd="0" presId="urn:microsoft.com/office/officeart/2005/8/layout/default"/>
    <dgm:cxn modelId="{14337AC6-EC19-46CF-BFEF-B4EB42AF4FCA}" srcId="{473F8D28-9B24-45F7-82C2-D98FCC74B220}" destId="{CA91E749-730E-4094-B695-0D9F2963D1ED}" srcOrd="3" destOrd="0" parTransId="{B367A802-62F2-467B-B7FB-E5B37E06CF86}" sibTransId="{2224C933-293D-461E-9ECE-774206E35998}"/>
    <dgm:cxn modelId="{98680B21-BD29-449C-BACB-F7DFCC4278D3}" srcId="{473F8D28-9B24-45F7-82C2-D98FCC74B220}" destId="{7606BCA9-C302-4783-BFBD-2DC518E778CD}" srcOrd="1" destOrd="0" parTransId="{0028FD89-5221-4A08-BB87-C2FA6BE4E51E}" sibTransId="{C76DB427-5F76-4C03-B2F4-D396A18A7955}"/>
    <dgm:cxn modelId="{431A913D-8B08-41B5-AEBB-55E21EA48754}" type="presOf" srcId="{AEF87A14-CD1B-4C7A-AD2A-E6A5AE47005A}" destId="{0645E0B4-3376-40A3-98C2-7265730819FB}" srcOrd="0" destOrd="0" presId="urn:microsoft.com/office/officeart/2005/8/layout/default"/>
    <dgm:cxn modelId="{5AD82AE1-483F-4DCF-8549-E1AE7AF88F67}" srcId="{473F8D28-9B24-45F7-82C2-D98FCC74B220}" destId="{7C5F65D0-987A-4547-8956-DEAEB930EF01}" srcOrd="2" destOrd="0" parTransId="{C79765E4-F24E-4124-B276-6978EC5B6055}" sibTransId="{C81B2EF9-E743-4021-95C3-DD07C516F72A}"/>
    <dgm:cxn modelId="{C1970F20-F8BC-459A-A44F-60B0BBE5C379}" type="presOf" srcId="{7606BCA9-C302-4783-BFBD-2DC518E778CD}" destId="{01BD7407-6600-49EC-AE01-3BB05AB2888D}" srcOrd="0" destOrd="0" presId="urn:microsoft.com/office/officeart/2005/8/layout/default"/>
    <dgm:cxn modelId="{D7F48491-1051-48A5-87D6-00C5A82BB238}" type="presOf" srcId="{CA91E749-730E-4094-B695-0D9F2963D1ED}" destId="{ED078599-38AC-4CC7-A33E-CB36959F71AE}" srcOrd="0" destOrd="0" presId="urn:microsoft.com/office/officeart/2005/8/layout/default"/>
    <dgm:cxn modelId="{22FFD1EE-F6E6-4053-BF94-9F0B72C5BDEF}" type="presParOf" srcId="{0841CD39-4A26-4AA0-9C2A-2566F1D538AF}" destId="{0645E0B4-3376-40A3-98C2-7265730819FB}" srcOrd="0" destOrd="0" presId="urn:microsoft.com/office/officeart/2005/8/layout/default"/>
    <dgm:cxn modelId="{AA37A51B-837A-494B-958F-319872ECC1D9}" type="presParOf" srcId="{0841CD39-4A26-4AA0-9C2A-2566F1D538AF}" destId="{740435A0-1B4D-4F63-9F7E-638B284A8FF8}" srcOrd="1" destOrd="0" presId="urn:microsoft.com/office/officeart/2005/8/layout/default"/>
    <dgm:cxn modelId="{ECC34A96-58EF-468D-B16C-C4AFBD2587CF}" type="presParOf" srcId="{0841CD39-4A26-4AA0-9C2A-2566F1D538AF}" destId="{01BD7407-6600-49EC-AE01-3BB05AB2888D}" srcOrd="2" destOrd="0" presId="urn:microsoft.com/office/officeart/2005/8/layout/default"/>
    <dgm:cxn modelId="{F0B8DA7C-65C8-4FA3-AFE1-4429A3DB3ADF}" type="presParOf" srcId="{0841CD39-4A26-4AA0-9C2A-2566F1D538AF}" destId="{269A08DE-71C5-417B-AD5F-2075A3BC26E4}" srcOrd="3" destOrd="0" presId="urn:microsoft.com/office/officeart/2005/8/layout/default"/>
    <dgm:cxn modelId="{DCA241EC-9986-4515-928C-A3E98FB7F923}" type="presParOf" srcId="{0841CD39-4A26-4AA0-9C2A-2566F1D538AF}" destId="{9148E4B0-2B22-4978-9CF0-F1BF187149D8}" srcOrd="4" destOrd="0" presId="urn:microsoft.com/office/officeart/2005/8/layout/default"/>
    <dgm:cxn modelId="{4DFD3968-67ED-43B7-A050-33AD621445B5}" type="presParOf" srcId="{0841CD39-4A26-4AA0-9C2A-2566F1D538AF}" destId="{E03CBAD9-5476-47DE-885F-890B17FFC59D}" srcOrd="5" destOrd="0" presId="urn:microsoft.com/office/officeart/2005/8/layout/default"/>
    <dgm:cxn modelId="{CD334516-45D9-4484-BFE1-247A50539D8F}" type="presParOf" srcId="{0841CD39-4A26-4AA0-9C2A-2566F1D538AF}" destId="{ED078599-38AC-4CC7-A33E-CB36959F71AE}"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C6C38C4-CBF8-4F1B-A426-F11B739C6B4C}">
      <dgm:prSet phldrT="[Text]" custT="1"/>
      <dgm:spPr/>
      <dgm:t>
        <a:bodyPr/>
        <a:lstStyle/>
        <a:p>
          <a:r>
            <a:rPr lang="en-US" sz="2000" dirty="0"/>
            <a:t>Take  Actions</a:t>
          </a:r>
        </a:p>
      </dgm:t>
    </dgm:pt>
    <dgm:pt modelId="{AA95B964-C624-4251-9A3A-CB52B0C2180A}" type="parTrans" cxnId="{EDEED619-FA9C-4873-9A73-FAE5E67BD5A7}">
      <dgm:prSet/>
      <dgm:spPr/>
      <dgm:t>
        <a:bodyPr/>
        <a:lstStyle/>
        <a:p>
          <a:endParaRPr lang="en-US" sz="2000"/>
        </a:p>
      </dgm:t>
    </dgm:pt>
    <dgm:pt modelId="{7022702F-478F-4B60-BF4C-318E5F52F08A}" type="sibTrans" cxnId="{EDEED619-FA9C-4873-9A73-FAE5E67BD5A7}">
      <dgm:prSet/>
      <dgm:spPr/>
      <dgm:t>
        <a:bodyPr/>
        <a:lstStyle/>
        <a:p>
          <a:endParaRPr lang="en-US" sz="2000"/>
        </a:p>
      </dgm:t>
    </dgm:pt>
    <dgm:pt modelId="{E7E7CB74-77D2-4279-BD26-5F6281F2F861}">
      <dgm:prSet phldrT="[Text]" custT="1"/>
      <dgm:spPr/>
      <dgm:t>
        <a:bodyPr/>
        <a:lstStyle/>
        <a:p>
          <a:r>
            <a:rPr lang="en-US" sz="2000" dirty="0"/>
            <a:t>Export &amp; Correlate</a:t>
          </a:r>
        </a:p>
      </dgm:t>
    </dgm:pt>
    <dgm:pt modelId="{A3FC83BA-0267-4E55-B825-DE0F7B0A81E8}" type="sibTrans" cxnId="{52D78533-16AB-4C5C-8934-CA5166598391}">
      <dgm:prSet/>
      <dgm:spPr/>
      <dgm:t>
        <a:bodyPr/>
        <a:lstStyle/>
        <a:p>
          <a:endParaRPr lang="en-US" sz="2000"/>
        </a:p>
      </dgm:t>
    </dgm:pt>
    <dgm:pt modelId="{68ECEDFF-AA23-48AE-A3A3-889D274934D7}" type="parTrans" cxnId="{52D78533-16AB-4C5C-8934-CA5166598391}">
      <dgm:prSet/>
      <dgm:spPr/>
      <dgm:t>
        <a:bodyPr/>
        <a:lstStyle/>
        <a:p>
          <a:endParaRPr lang="en-US" sz="2000"/>
        </a:p>
      </dgm:t>
    </dgm:pt>
    <dgm:pt modelId="{FC113269-521D-4F5E-9C28-A5C23380EC98}">
      <dgm:prSet phldrT="[Text]" custT="1"/>
      <dgm:spPr/>
      <dgm:t>
        <a:bodyPr/>
        <a:lstStyle/>
        <a:p>
          <a:r>
            <a:rPr lang="en-US" sz="2000" dirty="0"/>
            <a:t>DevOps Workflows</a:t>
          </a:r>
        </a:p>
      </dgm:t>
    </dgm:pt>
    <dgm:pt modelId="{443BDDDB-B3A3-4BB1-983E-83E2CAAACFB2}" type="sibTrans" cxnId="{F9977D25-97C7-42A6-BF76-E2A431B8D631}">
      <dgm:prSet/>
      <dgm:spPr/>
      <dgm:t>
        <a:bodyPr/>
        <a:lstStyle/>
        <a:p>
          <a:endParaRPr lang="en-US" sz="2000"/>
        </a:p>
      </dgm:t>
    </dgm:pt>
    <dgm:pt modelId="{740A5BDD-38B0-4BA6-81E3-596B3D057901}" type="parTrans" cxnId="{F9977D25-97C7-42A6-BF76-E2A431B8D631}">
      <dgm:prSet/>
      <dgm:spPr/>
      <dgm:t>
        <a:bodyPr/>
        <a:lstStyle/>
        <a:p>
          <a:endParaRPr lang="en-US" sz="2000"/>
        </a:p>
      </dgm:t>
    </dgm:pt>
    <dgm:pt modelId="{2173BF89-492F-4970-BB08-3DF68BB1E2F4}">
      <dgm:prSet phldrT="[Text]" custT="1"/>
      <dgm:spPr/>
      <dgm:t>
        <a:bodyPr/>
        <a:lstStyle/>
        <a:p>
          <a:r>
            <a:rPr lang="en-US" sz="2000" dirty="0"/>
            <a:t>Customer Insights</a:t>
          </a:r>
        </a:p>
      </dgm:t>
    </dgm:pt>
    <dgm:pt modelId="{078AED14-1D1D-4F04-9D9F-95F6098E9DC7}" type="parTrans" cxnId="{DD5C2B6A-4B57-474C-BEF3-70EB677B6633}">
      <dgm:prSet/>
      <dgm:spPr/>
      <dgm:t>
        <a:bodyPr/>
        <a:lstStyle/>
        <a:p>
          <a:endParaRPr lang="en-US" sz="2000"/>
        </a:p>
      </dgm:t>
    </dgm:pt>
    <dgm:pt modelId="{FADC5B1E-B857-42CD-8234-89F50D0D4030}" type="sibTrans" cxnId="{DD5C2B6A-4B57-474C-BEF3-70EB677B6633}">
      <dgm:prSet/>
      <dgm:spPr/>
      <dgm:t>
        <a:bodyPr/>
        <a:lstStyle/>
        <a:p>
          <a:endParaRPr lang="en-US" sz="2000"/>
        </a:p>
      </dgm:t>
    </dgm:pt>
    <dgm:pt modelId="{0841CD39-4A26-4AA0-9C2A-2566F1D538AF}" type="pres">
      <dgm:prSet presAssocID="{473F8D28-9B24-45F7-82C2-D98FCC74B220}" presName="diagram" presStyleCnt="0">
        <dgm:presLayoutVars>
          <dgm:dir/>
          <dgm:resizeHandles val="exact"/>
        </dgm:presLayoutVars>
      </dgm:prSet>
      <dgm:spPr/>
    </dgm:pt>
    <dgm:pt modelId="{F3820D46-0FEA-4B16-823A-EE57A0B7F217}" type="pres">
      <dgm:prSet presAssocID="{AC6C38C4-CBF8-4F1B-A426-F11B739C6B4C}" presName="node" presStyleLbl="node1" presStyleIdx="0" presStyleCnt="4">
        <dgm:presLayoutVars>
          <dgm:bulletEnabled val="1"/>
        </dgm:presLayoutVars>
      </dgm:prSet>
      <dgm:spPr/>
      <dgm:t>
        <a:bodyPr/>
        <a:lstStyle/>
        <a:p>
          <a:endParaRPr lang="en-US"/>
        </a:p>
      </dgm:t>
    </dgm:pt>
    <dgm:pt modelId="{08DD9495-EF8F-4649-B243-6300CF01679C}" type="pres">
      <dgm:prSet presAssocID="{7022702F-478F-4B60-BF4C-318E5F52F08A}" presName="sibTrans" presStyleCnt="0"/>
      <dgm:spPr/>
    </dgm:pt>
    <dgm:pt modelId="{1443D666-4A2B-4056-85CE-D842A38B160C}" type="pres">
      <dgm:prSet presAssocID="{2173BF89-492F-4970-BB08-3DF68BB1E2F4}" presName="node" presStyleLbl="node1" presStyleIdx="1" presStyleCnt="4">
        <dgm:presLayoutVars>
          <dgm:bulletEnabled val="1"/>
        </dgm:presLayoutVars>
      </dgm:prSet>
      <dgm:spPr/>
      <dgm:t>
        <a:bodyPr/>
        <a:lstStyle/>
        <a:p>
          <a:endParaRPr lang="en-US"/>
        </a:p>
      </dgm:t>
    </dgm:pt>
    <dgm:pt modelId="{B600E667-8FB0-4050-95EF-A0E557760378}" type="pres">
      <dgm:prSet presAssocID="{FADC5B1E-B857-42CD-8234-89F50D0D4030}" presName="sibTrans" presStyleCnt="0"/>
      <dgm:spPr/>
    </dgm:pt>
    <dgm:pt modelId="{830675DB-577B-46EE-9C0E-06640DC020B0}" type="pres">
      <dgm:prSet presAssocID="{FC113269-521D-4F5E-9C28-A5C23380EC98}" presName="node" presStyleLbl="node1" presStyleIdx="2" presStyleCnt="4">
        <dgm:presLayoutVars>
          <dgm:bulletEnabled val="1"/>
        </dgm:presLayoutVars>
      </dgm:prSet>
      <dgm:spPr/>
      <dgm:t>
        <a:bodyPr/>
        <a:lstStyle/>
        <a:p>
          <a:endParaRPr lang="en-US"/>
        </a:p>
      </dgm:t>
    </dgm:pt>
    <dgm:pt modelId="{B2B19356-2CC9-406F-9194-B4787FF831F7}" type="pres">
      <dgm:prSet presAssocID="{443BDDDB-B3A3-4BB1-983E-83E2CAAACFB2}" presName="sibTrans" presStyleCnt="0"/>
      <dgm:spPr/>
    </dgm:pt>
    <dgm:pt modelId="{3E5624FC-8C14-47DA-A1DC-6DBEF1F5BB5A}" type="pres">
      <dgm:prSet presAssocID="{E7E7CB74-77D2-4279-BD26-5F6281F2F861}" presName="node" presStyleLbl="node1" presStyleIdx="3" presStyleCnt="4">
        <dgm:presLayoutVars>
          <dgm:bulletEnabled val="1"/>
        </dgm:presLayoutVars>
      </dgm:prSet>
      <dgm:spPr/>
      <dgm:t>
        <a:bodyPr/>
        <a:lstStyle/>
        <a:p>
          <a:endParaRPr lang="en-US"/>
        </a:p>
      </dgm:t>
    </dgm:pt>
  </dgm:ptLst>
  <dgm:cxnLst>
    <dgm:cxn modelId="{F1FA0437-BCD7-4AFF-A31B-EAF058AF8D83}" type="presOf" srcId="{2173BF89-492F-4970-BB08-3DF68BB1E2F4}" destId="{1443D666-4A2B-4056-85CE-D842A38B160C}" srcOrd="0" destOrd="0" presId="urn:microsoft.com/office/officeart/2005/8/layout/default"/>
    <dgm:cxn modelId="{4C9EDB89-7CF5-475B-B08F-290686B6B250}" type="presOf" srcId="{473F8D28-9B24-45F7-82C2-D98FCC74B220}" destId="{0841CD39-4A26-4AA0-9C2A-2566F1D538AF}" srcOrd="0" destOrd="0" presId="urn:microsoft.com/office/officeart/2005/8/layout/default"/>
    <dgm:cxn modelId="{EDEED619-FA9C-4873-9A73-FAE5E67BD5A7}" srcId="{473F8D28-9B24-45F7-82C2-D98FCC74B220}" destId="{AC6C38C4-CBF8-4F1B-A426-F11B739C6B4C}" srcOrd="0" destOrd="0" parTransId="{AA95B964-C624-4251-9A3A-CB52B0C2180A}" sibTransId="{7022702F-478F-4B60-BF4C-318E5F52F08A}"/>
    <dgm:cxn modelId="{52D78533-16AB-4C5C-8934-CA5166598391}" srcId="{473F8D28-9B24-45F7-82C2-D98FCC74B220}" destId="{E7E7CB74-77D2-4279-BD26-5F6281F2F861}" srcOrd="3" destOrd="0" parTransId="{68ECEDFF-AA23-48AE-A3A3-889D274934D7}" sibTransId="{A3FC83BA-0267-4E55-B825-DE0F7B0A81E8}"/>
    <dgm:cxn modelId="{F9977D25-97C7-42A6-BF76-E2A431B8D631}" srcId="{473F8D28-9B24-45F7-82C2-D98FCC74B220}" destId="{FC113269-521D-4F5E-9C28-A5C23380EC98}" srcOrd="2" destOrd="0" parTransId="{740A5BDD-38B0-4BA6-81E3-596B3D057901}" sibTransId="{443BDDDB-B3A3-4BB1-983E-83E2CAAACFB2}"/>
    <dgm:cxn modelId="{A0D29906-4901-42A6-9809-5976469F27E3}" type="presOf" srcId="{AC6C38C4-CBF8-4F1B-A426-F11B739C6B4C}" destId="{F3820D46-0FEA-4B16-823A-EE57A0B7F217}" srcOrd="0" destOrd="0" presId="urn:microsoft.com/office/officeart/2005/8/layout/default"/>
    <dgm:cxn modelId="{F9B60A75-8660-4584-ADD9-89C8A3DFB99E}" type="presOf" srcId="{E7E7CB74-77D2-4279-BD26-5F6281F2F861}" destId="{3E5624FC-8C14-47DA-A1DC-6DBEF1F5BB5A}" srcOrd="0" destOrd="0" presId="urn:microsoft.com/office/officeart/2005/8/layout/default"/>
    <dgm:cxn modelId="{B9B6505B-79AF-4264-929F-2F52A1F6141B}" type="presOf" srcId="{FC113269-521D-4F5E-9C28-A5C23380EC98}" destId="{830675DB-577B-46EE-9C0E-06640DC020B0}" srcOrd="0" destOrd="0" presId="urn:microsoft.com/office/officeart/2005/8/layout/default"/>
    <dgm:cxn modelId="{DD5C2B6A-4B57-474C-BEF3-70EB677B6633}" srcId="{473F8D28-9B24-45F7-82C2-D98FCC74B220}" destId="{2173BF89-492F-4970-BB08-3DF68BB1E2F4}" srcOrd="1" destOrd="0" parTransId="{078AED14-1D1D-4F04-9D9F-95F6098E9DC7}" sibTransId="{FADC5B1E-B857-42CD-8234-89F50D0D4030}"/>
    <dgm:cxn modelId="{9792562E-D619-488D-BF25-0E9054B0C923}" type="presParOf" srcId="{0841CD39-4A26-4AA0-9C2A-2566F1D538AF}" destId="{F3820D46-0FEA-4B16-823A-EE57A0B7F217}" srcOrd="0" destOrd="0" presId="urn:microsoft.com/office/officeart/2005/8/layout/default"/>
    <dgm:cxn modelId="{33447A5A-D9AC-455B-858C-80DACFE4F94A}" type="presParOf" srcId="{0841CD39-4A26-4AA0-9C2A-2566F1D538AF}" destId="{08DD9495-EF8F-4649-B243-6300CF01679C}" srcOrd="1" destOrd="0" presId="urn:microsoft.com/office/officeart/2005/8/layout/default"/>
    <dgm:cxn modelId="{EF61F241-CCF2-4543-B8D3-1D75F5797602}" type="presParOf" srcId="{0841CD39-4A26-4AA0-9C2A-2566F1D538AF}" destId="{1443D666-4A2B-4056-85CE-D842A38B160C}" srcOrd="2" destOrd="0" presId="urn:microsoft.com/office/officeart/2005/8/layout/default"/>
    <dgm:cxn modelId="{235D02F8-5757-4E56-9A6C-006025DD7553}" type="presParOf" srcId="{0841CD39-4A26-4AA0-9C2A-2566F1D538AF}" destId="{B600E667-8FB0-4050-95EF-A0E557760378}" srcOrd="3" destOrd="0" presId="urn:microsoft.com/office/officeart/2005/8/layout/default"/>
    <dgm:cxn modelId="{7D1F1EC5-EE0D-4FF6-94BF-B72F463CFF2B}" type="presParOf" srcId="{0841CD39-4A26-4AA0-9C2A-2566F1D538AF}" destId="{830675DB-577B-46EE-9C0E-06640DC020B0}" srcOrd="4" destOrd="0" presId="urn:microsoft.com/office/officeart/2005/8/layout/default"/>
    <dgm:cxn modelId="{3EE90230-C8D7-498D-AD31-59714F36FA08}" type="presParOf" srcId="{0841CD39-4A26-4AA0-9C2A-2566F1D538AF}" destId="{B2B19356-2CC9-406F-9194-B4787FF831F7}" srcOrd="5" destOrd="0" presId="urn:microsoft.com/office/officeart/2005/8/layout/default"/>
    <dgm:cxn modelId="{026EA016-9BD7-43A0-8749-57D71C602CB5}" type="presParOf" srcId="{0841CD39-4A26-4AA0-9C2A-2566F1D538AF}" destId="{3E5624FC-8C14-47DA-A1DC-6DBEF1F5BB5A}"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CA7C8-5196-48E6-9F84-1A9F7BD6E3AE}" type="datetimeFigureOut">
              <a:rPr lang="en-US" smtClean="0"/>
              <a:t>5/14/2018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B7CA4-CC7E-48AB-ACEC-38EBBCC956DF}" type="slidenum">
              <a:rPr lang="en-US" smtClean="0"/>
              <a:t>‹#›</a:t>
            </a:fld>
            <a:endParaRPr lang="en-US"/>
          </a:p>
        </p:txBody>
      </p:sp>
    </p:spTree>
    <p:extLst>
      <p:ext uri="{BB962C8B-B14F-4D97-AF65-F5344CB8AC3E}">
        <p14:creationId xmlns:p14="http://schemas.microsoft.com/office/powerpoint/2010/main" val="3883905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get-started"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active-directory/connect-health/active-directory-aadconnect-health"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1</a:t>
            </a:fld>
            <a:endParaRPr lang="en-US" dirty="0">
              <a:solidFill>
                <a:prstClr val="black"/>
              </a:solidFill>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4037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endParaRPr lang="en-US" dirty="0"/>
          </a:p>
        </p:txBody>
      </p:sp>
      <p:sp>
        <p:nvSpPr>
          <p:cNvPr id="4" name="Header Placeholder 3"/>
          <p:cNvSpPr>
            <a:spLocks noGrp="1"/>
          </p:cNvSpPr>
          <p:nvPr>
            <p:ph type="hdr" sz="quarter" idx="10"/>
          </p:nvPr>
        </p:nvSpPr>
        <p:spPr/>
        <p:txBody>
          <a:bodyPr/>
          <a:lstStyle/>
          <a:p>
            <a:pPr>
              <a:defRPr/>
            </a:pPr>
            <a:r>
              <a:rPr lang="en-US" sz="1800" kern="0">
                <a:solidFill>
                  <a:sysClr val="windowText" lastClr="000000"/>
                </a:solidFill>
              </a:rPr>
              <a:t>Microsoft Ignite 2015</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sysClr val="windowText" lastClr="000000"/>
                </a:solidFill>
              </a:rPr>
              <a:pPr>
                <a:defRPr/>
              </a:pPr>
              <a:t>5/14/2018 9:07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sysClr val="windowText" lastClr="000000"/>
                </a:solidFill>
              </a:rPr>
              <a:pPr>
                <a:defRPr/>
              </a:pPr>
              <a:t>12</a:t>
            </a:fld>
            <a:endParaRPr lang="en-US" sz="1800" kern="0" dirty="0">
              <a:solidFill>
                <a:sysClr val="windowText" lastClr="000000"/>
              </a:solidFill>
            </a:endParaRPr>
          </a:p>
        </p:txBody>
      </p:sp>
    </p:spTree>
    <p:extLst>
      <p:ext uri="{BB962C8B-B14F-4D97-AF65-F5344CB8AC3E}">
        <p14:creationId xmlns:p14="http://schemas.microsoft.com/office/powerpoint/2010/main" val="790628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coming soon – please </a:t>
            </a:r>
            <a:r>
              <a:rPr lang="en-US" b="0"/>
              <a:t>check </a:t>
            </a:r>
            <a:r>
              <a:rPr lang="en-US" sz="1200" b="0" kern="1200">
                <a:solidFill>
                  <a:schemeClr val="tx1"/>
                </a:solidFill>
                <a:latin typeface="+mn-lt"/>
                <a:ea typeface="+mn-ea"/>
                <a:cs typeface="+mn-cs"/>
              </a:rPr>
              <a:t>back on </a:t>
            </a:r>
            <a:r>
              <a:rPr kumimoji="0" lang="en-US" sz="1200" b="0" i="0" u="none" strike="noStrike" kern="0" cap="none" spc="0" normalizeH="0" baseline="0" noProof="0">
                <a:ln>
                  <a:noFill/>
                </a:ln>
                <a:solidFill>
                  <a:srgbClr val="00B0F0"/>
                </a:solidFill>
                <a:effectLst/>
                <a:uLnTx/>
                <a:uFillTx/>
                <a:hlinkClick r:id="rId3"/>
              </a:rPr>
              <a:t>http://aka.ms/opensource</a:t>
            </a:r>
            <a:r>
              <a:rPr kumimoji="0" lang="en-US" sz="1200" b="0" i="0" u="none" strike="noStrike" kern="0" cap="none" spc="0" normalizeH="0" baseline="0" noProof="0">
                <a:ln>
                  <a:noFill/>
                </a:ln>
                <a:solidFill>
                  <a:srgbClr val="00B0F0"/>
                </a:solidFill>
                <a:effectLst/>
                <a:uLnTx/>
                <a:uFillTx/>
              </a:rPr>
              <a:t> </a:t>
            </a:r>
            <a:r>
              <a:rPr lang="en-US" sz="1200" b="0" kern="1200" noProof="0">
                <a:solidFill>
                  <a:schemeClr val="tx1"/>
                </a:solidFill>
                <a:latin typeface="+mn-lt"/>
                <a:ea typeface="+mn-ea"/>
                <a:cs typeface="+mn-cs"/>
              </a:rPr>
              <a:t>for </a:t>
            </a:r>
            <a:r>
              <a:rPr lang="en-US" sz="1200" kern="1200" noProof="0">
                <a:solidFill>
                  <a:schemeClr val="tx1"/>
                </a:solidFill>
                <a:latin typeface="+mn-lt"/>
                <a:ea typeface="+mn-ea"/>
                <a:cs typeface="+mn-cs"/>
              </a:rPr>
              <a:t>latest version</a:t>
            </a: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a:defRPr/>
            </a:pPr>
            <a:fld id="{871D71AE-08D6-4951-B1CF-CF97299DB5EB}" type="slidenum">
              <a:rPr lang="en-US" smtClean="0">
                <a:solidFill>
                  <a:prstClr val="black"/>
                </a:solidFill>
              </a:rPr>
              <a:pPr>
                <a:defRPr/>
              </a:pPr>
              <a:t>13</a:t>
            </a:fld>
            <a:endParaRPr lang="en-US">
              <a:solidFill>
                <a:prstClr val="black"/>
              </a:solidFill>
            </a:endParaRPr>
          </a:p>
        </p:txBody>
      </p:sp>
    </p:spTree>
    <p:extLst>
      <p:ext uri="{BB962C8B-B14F-4D97-AF65-F5344CB8AC3E}">
        <p14:creationId xmlns:p14="http://schemas.microsoft.com/office/powerpoint/2010/main" val="423173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99358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solidFill>
                  <a:prstClr val="black"/>
                </a:solidFill>
              </a:rPr>
              <a:pPr/>
              <a:t>15</a:t>
            </a:fld>
            <a:endParaRPr lang="en-AU">
              <a:solidFill>
                <a:prstClr val="black"/>
              </a:solidFill>
            </a:endParaRPr>
          </a:p>
        </p:txBody>
      </p:sp>
    </p:spTree>
    <p:extLst>
      <p:ext uri="{BB962C8B-B14F-4D97-AF65-F5344CB8AC3E}">
        <p14:creationId xmlns:p14="http://schemas.microsoft.com/office/powerpoint/2010/main" val="1736745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167409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607216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Tips, Tricks and Field Experiences Value of Certification: I want to make sure you are on board with the value of certification. Certification can offer many advantages including: getting a raise at your next review, preparing you for new job opportunities, increasing the likelihood your resume will be seen by the hiring manager, increasing your self confidence, increase you image (how people see you) in your business and in your social circles, lines on your resume, most hiring managers consider certification as part of their hiring criteria, you get experience while preparing for certification,…. and the list could go on and on. The fact of the matter is there is never any shortage of reasons why we should get certified. I am glad you have read this far… Make the decision to read this article in it’s entirety, then GET STARTED!!! Write down the reasons you want to obtain certification and look at them daily. Recognize Accomplishments: Recognize your accomplishments not matter how small. Feel good about the fact that you finished reading this article and realize that having done so has gotten you one step closer to obtaining your MCP in the Azure Cloud. Each time you finish something, even if it is just watching a 20 min video or reading a blog post that is relevant to the exam, recognize to yourself that it is a positive step in the right direction. Reflect back on why you want to do this in the first place. Get Family On Board: Often having family (spouse, kids,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on board with your goals and objectives will help you stay the course. Engage them, offer the kids a night out at Dave &amp; Busters or an ice cream shop once you pass the exam. Show them your great study habits, maybe they will pick some of them up for their school studies. Excuses: Excuses for not getting certified are easy to come by… I do not have time, can’t concentrate because of the kids, tired when home from work, my boss does not care anyway, it will not help me in my job… and on and on… Give it up! Stop making excuses; stop procrastinating and make the decision to put your career in motion! Keep doing what you have been doing, and you will keep getting what you have always gotten. Value of time: Put a value on your time. What is your time worth? When I was a consultant billing out $250 an hour, that was the value I had on my time. Now it is often somewhat less. Now, during my busy season, I use a value of $100 per hour. During my slow season, when I am much less stressed and work fewer hours, I use a value of $50 per hour. During the summer, family time, the value shoots back up to $250. This may seam silly but it will help you prioritize your time. It will also help you justify purchases. When you consider purchasing a $40 book it will be a no brainer. Spending $40 will potentially save you dozens of hours of time because you will be studying exactly what you need to know, nothing more, nothing less. It may help you decide you should just be taking a class to get this behind you quickly. Even if you just use a value of $10 per hour, it is important to pick a value for your time! If you are broke and have a zero value for your time, fake it. Put a value on your time anyway it will help you prioritize. Even if it is only $1, is sitting in front of the tube watching a sitcom by yourself worth a dollar? Not usually, get up and pick up a book or watch a certification video instead! Dedicated Study time: Set time on the calendar every day or every week for preparation. Just like any other appointment, take the attitude that you have to be there at the scheduled time to perform the duties that are expected of you. Blocking the time on the calendar then sticking to it is likely the single best thing you can do to help you succeed. Figure out what works best for you. Maybe it is 30 mins every day at lunch? How about 45 hour every night from 8:15pm-9:00pm? Whatever time block works for you is great. Personally, I find the best time for me is in the morning before work. This is when I am the most alert and can absorb the most information. I tend to get into the office before others, so I leverage the quite time as my personal development time. Try it, go into the office 45 minutes early to see if that works for you. You have to stick with it though, if you do it once and get distracted, don’t give up, try it a few more times. If people bug you, put a sign up letting them know you will be available for questions at 9:00am or whatever time you actually start working. Personally, when I am cramming, I will often spend 3-4 hours a day. I suffer from insomnia so I have plenty of extra time in my day. I prioritize that time on preparation. Ultra Focus With Intent: When you sit down to study, don’t take it lightly. Stay hyper-focused on learning. Don’t let your mind wander. You are on a very important mission. That mission is to learn as rapidly as possible. If you do this you will find that you will retain far more information and you will be able to consume it much faster. Read Faster: You can read faster. Use your ultra focus, it is a must to achieve this one. While reading, move your finger across the page or the screen at a steady pace, do not stop your finger, make sure your eyes focus on the word over your finger. It is ok if you miss a word or two, DO NOT GO BACK! Then when you master that move your finger faster, then faster, then faster. Eventually, you will be able to do this without the use of your finger as an aid.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Study Smart: I have studied for many exams and hold more certifications than I can put in my signature block. What I have found in preparing for all the exams I have taken is “it is easy to study the wrong thing”. You know, you go to a blog post or a white paper to get information about an exam and they are telling you to read some 380 page document or white paper. That is bogus, don’t waste you time. I would guess that if you did read that document, you may learn more and maybe get one or two more questions right. But at what cost? Better to cover the materials on the test than, everything there is to know about a topic. More on this later!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Exam Reference Material: There is often plenty of exam reference material available. Often it is even free. I will point you to some of it later in this article. If you do not mind spending a bit of money, I strongly recommend you just start with an exam reference guide. This could be much faster than spending countless hours learning what may or may not be on the exam. I am personally not a fan of just studying exam questions. I do find them useful, I just find having more context around the topic helps me retain it. by all means, try the practice tests, they be </a:t>
            </a:r>
            <a:r>
              <a:rPr lang="en-US" sz="1200" kern="1200" dirty="0" err="1">
                <a:solidFill>
                  <a:schemeClr val="tx1"/>
                </a:solidFill>
                <a:effectLst/>
                <a:latin typeface="+mn-lt"/>
                <a:ea typeface="+mn-ea"/>
                <a:cs typeface="+mn-cs"/>
              </a:rPr>
              <a:t>be</a:t>
            </a:r>
            <a:r>
              <a:rPr lang="en-US" sz="1200" kern="1200" dirty="0">
                <a:solidFill>
                  <a:schemeClr val="tx1"/>
                </a:solidFill>
                <a:effectLst/>
                <a:latin typeface="+mn-lt"/>
                <a:ea typeface="+mn-ea"/>
                <a:cs typeface="+mn-cs"/>
              </a:rPr>
              <a:t> helpful for you. Practice &amp; Experience: There is no substitute for practice other than maybe experience! Use the technology you are trying to learn. If you have the ability to use the technology in your job, even better! Take advantage of these opportunities. If the opportunities are not there, go out of your way to make opportunities. Think about how you might be able to use this technology in your job, then justify to yourself why it is important to understand the technology for your job. Most employers want their staff IT staff to keep up with technology. They often also will accept that you do it partially on work time. Especially if they know you are spending a bunch of personal time learning. Even if it is just setting up a lab environment, getting your hands dirty will go a very long way to you understanding the technology. Exam Objectives: Most exams (and all of Microsoft exams) have well documented Exam Objectives or Skills Measured. Use the Exam Objectives as a “list of things to learn”. Print out the exam objectives and check them off one at a time, as you search that topic and spend time learning it. For the cloud exam, I have done much of the work for you, you can just print this blog post. Like writing a book: I am in the process of writing a book on a certification exam. When writing a book on a topic, you do not automatically know everything there is to know about that topic. You are generally not in a situation where you know it all and want to write a book to share your vast knowledge on the subject. On the contrary, you may know a bunch about the topic, but to teach people everything they need to know to pass the test, you have to learn much, much more. The way I do this is using the Exam Objectives. I research &amp; learn what I can on each exam objectives, teaching and writing as I go. One of the other things you do prior to writing a book is, take the test. Take the test: Take the test, get a feel for what is on it. Microsoft offers a “2nd shot” so you can take the test a second time for free. Once you have gone through all of the exam objectives one time quickly, take the test to see how you do. This will give you a report so you can see what you need to study. As you are studying you will remember exam questions so you will know the relevance. After you pass the exam, if you want to learn more, use the exam report to study the things you did not ace (if you are so inclined.) What Exam: Figuring out what is the best exam to take next is often a challenge. Really though, it does not matter. See https://www.microsoft.com/learning whichever exam you chose will likely prepare you for what is next in your professional life because getting certified will make you better at it! If you are a general or specialized IT person start with 70-533. If you are a developer, start with 70-532. If you are an architect or infrastructure designer start with 70-534. If you are not sure, start with 70-533. Whatever you do, just start NOW! Once you pass the first cloud exam, go back and study the next one. Then repeat until you have passed them all. By then you should have caught the bug (the high that comes with a great accomplishment) and you will pick another topic and repeat! - See more at: http://itproguru.com/expert/2015/03/azure-cloud-certification-jump-start-70-532-70-533-70-534-exam-preparation/#sthash.sDikFZa4.dpuf</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652434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88535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u="sng" dirty="0">
                <a:solidFill>
                  <a:schemeClr val="tx2"/>
                </a:solidFill>
              </a:rPr>
              <a:t>http://aka.ms/70-534 – Once it goes live..</a:t>
            </a:r>
            <a:endParaRPr lang="en-US" dirty="0">
              <a:effectLst/>
            </a:endParaRPr>
          </a:p>
          <a:p>
            <a:pPr rtl="0"/>
            <a:r>
              <a:rPr lang="en-US" dirty="0">
                <a:effectLst/>
              </a:rPr>
              <a:t>Learn what you need to know to become a certified Azure Solutions Architect. We will go through the lessons found in the book 70-534 Architecting Microsoft Azure Solutions. We will wrap things up with our speakers (and authors of the book) doing a book signing so bring your copy of the book.</a:t>
            </a:r>
          </a:p>
          <a:p>
            <a:pPr rtl="0"/>
            <a:r>
              <a:rPr lang="en-US" dirty="0">
                <a:effectLst/>
              </a:rPr>
              <a:t>70-534 Introduction</a:t>
            </a:r>
          </a:p>
          <a:p>
            <a:pPr rtl="0"/>
            <a:r>
              <a:rPr lang="en-US" dirty="0">
                <a:effectLst/>
              </a:rPr>
              <a:t>Exam Tips and Tricks</a:t>
            </a:r>
          </a:p>
          <a:p>
            <a:pPr rtl="0"/>
            <a:r>
              <a:rPr lang="en-US" dirty="0">
                <a:effectLst/>
              </a:rPr>
              <a:t>Design an advanced application (15–20%)</a:t>
            </a:r>
          </a:p>
          <a:p>
            <a:pPr rtl="0"/>
            <a:r>
              <a:rPr lang="en-US" dirty="0">
                <a:effectLst/>
              </a:rPr>
              <a:t>Design websites (15–20%)</a:t>
            </a:r>
          </a:p>
          <a:p>
            <a:pPr rtl="0"/>
            <a:r>
              <a:rPr lang="en-US" dirty="0">
                <a:effectLst/>
              </a:rPr>
              <a:t>Design a management, monitoring, and business continuity strategy (15–20%)</a:t>
            </a:r>
          </a:p>
          <a:p>
            <a:pPr rtl="0"/>
            <a:r>
              <a:rPr lang="en-US" dirty="0">
                <a:effectLst/>
              </a:rPr>
              <a:t>Design Microsoft Azure infrastructure and networking (15–20%)</a:t>
            </a:r>
          </a:p>
          <a:p>
            <a:pPr rtl="0"/>
            <a:r>
              <a:rPr lang="en-US" dirty="0">
                <a:effectLst/>
              </a:rPr>
              <a:t>Secure resources (15–20%)</a:t>
            </a:r>
          </a:p>
          <a:p>
            <a:pPr rtl="0"/>
            <a:r>
              <a:rPr lang="en-US" dirty="0">
                <a:effectLst/>
              </a:rPr>
              <a:t>Design an application storage and data access strategy (15–20%)</a:t>
            </a:r>
          </a:p>
          <a:p>
            <a:pPr rtl="0"/>
            <a:r>
              <a:rPr lang="en-US" dirty="0">
                <a:effectLst/>
              </a:rPr>
              <a:t>Field Experiences</a:t>
            </a:r>
          </a:p>
          <a:p>
            <a:pPr rtl="0"/>
            <a:r>
              <a:rPr lang="en-US" dirty="0">
                <a:effectLst/>
              </a:rPr>
              <a:t>Book Signing – Authors Dan Stolts, Steve Maier</a:t>
            </a:r>
          </a:p>
          <a:p>
            <a:endParaRPr lang="en-US" dirty="0"/>
          </a:p>
        </p:txBody>
      </p:sp>
      <p:sp>
        <p:nvSpPr>
          <p:cNvPr id="4" name="Slide Number Placeholder 3"/>
          <p:cNvSpPr>
            <a:spLocks noGrp="1"/>
          </p:cNvSpPr>
          <p:nvPr>
            <p:ph type="sldNum" sz="quarter" idx="10"/>
          </p:nvPr>
        </p:nvSpPr>
        <p:spPr/>
        <p:txBody>
          <a:bodyPr/>
          <a:lstStyle/>
          <a:p>
            <a:fld id="{C4CA44E0-6ABB-4CBD-8351-69864DC90CE7}"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813120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85045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359113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027097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23</a:t>
            </a:fld>
            <a:endParaRPr lang="en-US" dirty="0">
              <a:solidFill>
                <a:prstClr val="black"/>
              </a:solidFill>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8514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67149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25</a:t>
            </a:fld>
            <a:endParaRPr lang="de-DE">
              <a:solidFill>
                <a:prstClr val="black"/>
              </a:solidFill>
            </a:endParaRPr>
          </a:p>
        </p:txBody>
      </p:sp>
    </p:spTree>
    <p:extLst>
      <p:ext uri="{BB962C8B-B14F-4D97-AF65-F5344CB8AC3E}">
        <p14:creationId xmlns:p14="http://schemas.microsoft.com/office/powerpoint/2010/main" val="775765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Determine the appropriate Microsoft products and services for monitoring applications on Azure</a:t>
            </a:r>
          </a:p>
          <a:p>
            <a:r>
              <a:rPr lang="en-US" sz="1200" kern="1200" dirty="0">
                <a:solidFill>
                  <a:schemeClr val="tx1"/>
                </a:solidFill>
                <a:effectLst/>
                <a:latin typeface="+mn-lt"/>
                <a:ea typeface="+mn-ea"/>
                <a:cs typeface="+mn-cs"/>
              </a:rPr>
              <a:t>Azure monitoring services include the Azure Monitor, Advisor, Service Health, Activity Log, Dashboards, Metrics Explorer, Alerts, Log analytics and Application Insights.  Other services are leveraged and tools and services are leveraged to visualize and remediate issues.  Some of these include the Azure Portal, PowerShell, Azure CLI, REST APIs, Dashboards, Metrics Explorer, Analytics, Automation and Scheduler.  These tools and services can be used together to effectively monitor and remediate issues found.  </a:t>
            </a:r>
          </a:p>
          <a:p>
            <a:r>
              <a:rPr lang="en-US" sz="1200" kern="1200" dirty="0">
                <a:solidFill>
                  <a:schemeClr val="tx1"/>
                </a:solidFill>
                <a:effectLst/>
                <a:latin typeface="+mn-lt"/>
                <a:ea typeface="+mn-ea"/>
                <a:cs typeface="+mn-cs"/>
              </a:rPr>
              <a:t>Basic Monitoring </a:t>
            </a:r>
          </a:p>
          <a:p>
            <a:r>
              <a:rPr lang="en-US" sz="1200" kern="1200" dirty="0">
                <a:solidFill>
                  <a:schemeClr val="tx1"/>
                </a:solidFill>
                <a:effectLst/>
                <a:latin typeface="+mn-lt"/>
                <a:ea typeface="+mn-ea"/>
                <a:cs typeface="+mn-cs"/>
              </a:rPr>
              <a:t>Basic monitoring provides fundamental required monitoring across Azure resources. These services require minimal configuration and collect core telemetry that's leveraged by the premium monitoring services.</a:t>
            </a:r>
          </a:p>
          <a:p>
            <a:r>
              <a:rPr lang="en-US" sz="1200" b="1" kern="1200" dirty="0">
                <a:solidFill>
                  <a:schemeClr val="tx1"/>
                </a:solidFill>
                <a:effectLst/>
                <a:latin typeface="+mn-lt"/>
                <a:ea typeface="+mn-ea"/>
                <a:cs typeface="+mn-cs"/>
              </a:rPr>
              <a:t>Azure Monitor</a:t>
            </a:r>
            <a:r>
              <a:rPr lang="en-US" sz="1200" kern="1200" dirty="0">
                <a:solidFill>
                  <a:schemeClr val="tx1"/>
                </a:solidFill>
                <a:effectLst/>
                <a:latin typeface="+mn-lt"/>
                <a:ea typeface="+mn-ea"/>
                <a:cs typeface="+mn-cs"/>
              </a:rPr>
              <a:t> enables basic monitoring for Azure service by allowing collection of Metrics, Activity Logs, and Diagnostic logs. For example, the Activity log will tell you when new resources are created or modified. Metrics are available that provide performance statistics for different resources and even the operating system inside of a virtual machine. You can view this data with one of the explorers in the Azure portal, send it to Log Analytics for trending and detailed analysis, or create alert rules to proactively notify you of critical issues. Azure monitor is a platform of services that allow for a single source for monitoring applications running in Azure. You can find a walkthrough of the Azure monitor at </a:t>
            </a:r>
            <a:r>
              <a:rPr lang="en-US" sz="1200" u="sng" kern="1200" dirty="0">
                <a:solidFill>
                  <a:schemeClr val="tx1"/>
                </a:solidFill>
                <a:effectLst/>
                <a:latin typeface="+mn-lt"/>
                <a:ea typeface="+mn-ea"/>
                <a:cs typeface="+mn-cs"/>
                <a:hlinkClick r:id="rId3"/>
              </a:rPr>
              <a:t>https://docs.microsoft.com/en-us/azure/monitoring-and-diagnostics/monitoring-get-started</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Azure Service Health</a:t>
            </a:r>
            <a:r>
              <a:rPr lang="en-US" sz="1200" kern="1200" dirty="0">
                <a:solidFill>
                  <a:schemeClr val="tx1"/>
                </a:solidFill>
                <a:effectLst/>
                <a:latin typeface="+mn-lt"/>
                <a:ea typeface="+mn-ea"/>
                <a:cs typeface="+mn-cs"/>
              </a:rPr>
              <a:t> identifies any issues with Azure services that might impact your application and also helps you plan for any scheduled maintenance.</a:t>
            </a:r>
          </a:p>
          <a:p>
            <a:r>
              <a:rPr lang="en-US" sz="1200" b="1" kern="1200" dirty="0">
                <a:solidFill>
                  <a:schemeClr val="tx1"/>
                </a:solidFill>
                <a:effectLst/>
                <a:latin typeface="+mn-lt"/>
                <a:ea typeface="+mn-ea"/>
                <a:cs typeface="+mn-cs"/>
              </a:rPr>
              <a:t>Azure Advisor</a:t>
            </a:r>
            <a:r>
              <a:rPr lang="en-US" sz="1200" kern="1200" dirty="0">
                <a:solidFill>
                  <a:schemeClr val="tx1"/>
                </a:solidFill>
                <a:effectLst/>
                <a:latin typeface="+mn-lt"/>
                <a:ea typeface="+mn-ea"/>
                <a:cs typeface="+mn-cs"/>
              </a:rPr>
              <a:t> constantly monitors your resource configuration and usage telemetry to provide you recommendations based on best practices.  Recommendations will help improve the performance, security, and high availability of your resources while looking for opportunities to reduce your overall Azure spend.</a:t>
            </a:r>
          </a:p>
        </p:txBody>
      </p:sp>
      <p:sp>
        <p:nvSpPr>
          <p:cNvPr id="4" name="Slide Number Placeholder 3"/>
          <p:cNvSpPr>
            <a:spLocks noGrp="1"/>
          </p:cNvSpPr>
          <p:nvPr>
            <p:ph type="sldNum" sz="quarter" idx="10"/>
          </p:nvPr>
        </p:nvSpPr>
        <p:spPr/>
        <p:txBody>
          <a:bodyPr/>
          <a:lstStyle/>
          <a:p>
            <a:fld id="{3C6E4902-292F-4370-AFC1-6D92B180E54E}"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035366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Premium Monitoring Services</a:t>
            </a:r>
          </a:p>
          <a:p>
            <a:r>
              <a:rPr lang="en-US" sz="1200" kern="1200" dirty="0">
                <a:solidFill>
                  <a:schemeClr val="tx1"/>
                </a:solidFill>
                <a:effectLst/>
                <a:latin typeface="+mn-lt"/>
                <a:ea typeface="+mn-ea"/>
                <a:cs typeface="+mn-cs"/>
              </a:rPr>
              <a:t>Premium Azure services provide rich capabilities for collecting and analyzing monitoring data. They build on basic monitoring and leverage common functionality in Azure and provide powerful analytics with collected data to give you unique insights into your applications and infrastructure. They present data within the context of particular scenarios targeted to different audiences.</a:t>
            </a:r>
          </a:p>
          <a:p>
            <a:r>
              <a:rPr lang="en-US" sz="1200" b="1" kern="1200" dirty="0">
                <a:solidFill>
                  <a:schemeClr val="tx1"/>
                </a:solidFill>
                <a:effectLst/>
                <a:latin typeface="+mn-lt"/>
                <a:ea typeface="+mn-ea"/>
                <a:cs typeface="+mn-cs"/>
              </a:rPr>
              <a:t>Application Insights</a:t>
            </a:r>
            <a:r>
              <a:rPr lang="en-US" sz="1200" kern="1200" dirty="0">
                <a:solidFill>
                  <a:schemeClr val="tx1"/>
                </a:solidFill>
                <a:effectLst/>
                <a:latin typeface="+mn-lt"/>
                <a:ea typeface="+mn-ea"/>
                <a:cs typeface="+mn-cs"/>
              </a:rPr>
              <a:t> allows you to monitor availability, performance, and usage of your application whether it's hosted in the cloud or on-premises. By instrumenting your application to work with Application Insights, you can achieve deep insights allowing you to quickly identify and diagnose errors without waiting for a user to report them. With the information that you collect, you can make informed choices on your application's maintenance and improvements. In addition to the extensive tools for interacting with the data it collects, Application Insights stores its data in a common repository to leverage shared functionality such as alerts, dashboards, and deep analysis with the Log Analytics query language.</a:t>
            </a:r>
          </a:p>
          <a:p>
            <a:r>
              <a:rPr lang="en-US" sz="1200" b="1" kern="1200" dirty="0">
                <a:solidFill>
                  <a:schemeClr val="tx1"/>
                </a:solidFill>
                <a:effectLst/>
                <a:latin typeface="+mn-lt"/>
                <a:ea typeface="+mn-ea"/>
                <a:cs typeface="+mn-cs"/>
              </a:rPr>
              <a:t>Log Analytics</a:t>
            </a:r>
            <a:r>
              <a:rPr lang="en-US" sz="1200" kern="1200" dirty="0">
                <a:solidFill>
                  <a:schemeClr val="tx1"/>
                </a:solidFill>
                <a:effectLst/>
                <a:latin typeface="+mn-lt"/>
                <a:ea typeface="+mn-ea"/>
                <a:cs typeface="+mn-cs"/>
              </a:rPr>
              <a:t> plays a central role in Azure monitoring by collecting data from a variety of resources into a single repository where it can be analyzed with a powerful query language. Application Insights and Azure Security Center store their data in the Log Analytics data store and leverage its analytics engine. This combined with data collected from Azure Monitor, management solutions, and agents installed on virtual machines in the cloud or on-premises allow you to form a complete picture of your entire environment. </a:t>
            </a:r>
          </a:p>
          <a:p>
            <a:r>
              <a:rPr lang="en-US" sz="1200" b="1" kern="1200" dirty="0">
                <a:solidFill>
                  <a:schemeClr val="tx1"/>
                </a:solidFill>
                <a:effectLst/>
                <a:latin typeface="+mn-lt"/>
                <a:ea typeface="+mn-ea"/>
                <a:cs typeface="+mn-cs"/>
              </a:rPr>
              <a:t>Service Map</a:t>
            </a:r>
            <a:r>
              <a:rPr lang="en-US" sz="1200" kern="1200" dirty="0">
                <a:solidFill>
                  <a:schemeClr val="tx1"/>
                </a:solidFill>
                <a:effectLst/>
                <a:latin typeface="+mn-lt"/>
                <a:ea typeface="+mn-ea"/>
                <a:cs typeface="+mn-cs"/>
              </a:rPr>
              <a:t> provides insight into your IaaS environment by analyzing virtual machines with their different processes and dependencies on other computers and external processes. It integrates events, performance data, and management solutions in Log Analytics so that you can view this data in the context of each computer and its relation to the rest of your environment. Service Map is similar to the application map in Application Insights but focuses on the infrastructure components supporting your applications.</a:t>
            </a:r>
          </a:p>
          <a:p>
            <a:r>
              <a:rPr lang="en-US" sz="1200" b="1" kern="1200" dirty="0">
                <a:solidFill>
                  <a:schemeClr val="tx1"/>
                </a:solidFill>
                <a:effectLst/>
                <a:latin typeface="+mn-lt"/>
                <a:ea typeface="+mn-ea"/>
                <a:cs typeface="+mn-cs"/>
              </a:rPr>
              <a:t>Network Watcher</a:t>
            </a:r>
            <a:r>
              <a:rPr lang="en-US" sz="1200" kern="1200" dirty="0">
                <a:solidFill>
                  <a:schemeClr val="tx1"/>
                </a:solidFill>
                <a:effectLst/>
                <a:latin typeface="+mn-lt"/>
                <a:ea typeface="+mn-ea"/>
                <a:cs typeface="+mn-cs"/>
              </a:rPr>
              <a:t> provides scenario-based monitoring and diagnostics for different network scenarios in Azure. It stores data in Azure metrics and diagnostics for further analysis and works with the following network monitoring solutions for monitoring various aspects of your network:</a:t>
            </a:r>
          </a:p>
          <a:p>
            <a:pPr lvl="0"/>
            <a:r>
              <a:rPr lang="en-US" sz="1200" kern="1200" dirty="0">
                <a:solidFill>
                  <a:schemeClr val="tx1"/>
                </a:solidFill>
                <a:effectLst/>
                <a:latin typeface="+mn-lt"/>
                <a:ea typeface="+mn-ea"/>
                <a:cs typeface="+mn-cs"/>
              </a:rPr>
              <a:t>Network Performance Monitor (NPM) is a cloud-based network monitoring solution that monitors connectivity across public clouds, data centers and on-premises environments</a:t>
            </a:r>
          </a:p>
          <a:p>
            <a:pPr lvl="0"/>
            <a:r>
              <a:rPr lang="en-US" sz="1200" kern="1200" dirty="0">
                <a:solidFill>
                  <a:schemeClr val="tx1"/>
                </a:solidFill>
                <a:effectLst/>
                <a:latin typeface="+mn-lt"/>
                <a:ea typeface="+mn-ea"/>
                <a:cs typeface="+mn-cs"/>
              </a:rPr>
              <a:t>ExpressRoute Monitor is an NPM capability that monitors the end-to-end connectivity and performance over ExpressRoute circuits.</a:t>
            </a:r>
          </a:p>
          <a:p>
            <a:pPr lvl="0"/>
            <a:r>
              <a:rPr lang="en-US" sz="1200" kern="1200" dirty="0">
                <a:solidFill>
                  <a:schemeClr val="tx1"/>
                </a:solidFill>
                <a:effectLst/>
                <a:latin typeface="+mn-lt"/>
                <a:ea typeface="+mn-ea"/>
                <a:cs typeface="+mn-cs"/>
              </a:rPr>
              <a:t>Traffic Analytics provides visibility into user and application activity on your cloud network.</a:t>
            </a:r>
          </a:p>
          <a:p>
            <a:pPr lvl="0"/>
            <a:r>
              <a:rPr lang="en-US" sz="1200" kern="1200" dirty="0">
                <a:solidFill>
                  <a:schemeClr val="tx1"/>
                </a:solidFill>
                <a:effectLst/>
                <a:latin typeface="+mn-lt"/>
                <a:ea typeface="+mn-ea"/>
                <a:cs typeface="+mn-cs"/>
              </a:rPr>
              <a:t>DNS Analytics provides security, performance and operations related insights, based on DNS servers.</a:t>
            </a:r>
          </a:p>
          <a:p>
            <a:r>
              <a:rPr lang="en-US" sz="1200" b="1" kern="1200" dirty="0">
                <a:solidFill>
                  <a:schemeClr val="tx1"/>
                </a:solidFill>
                <a:effectLst/>
                <a:latin typeface="+mn-lt"/>
                <a:ea typeface="+mn-ea"/>
                <a:cs typeface="+mn-cs"/>
              </a:rPr>
              <a:t>Management solutions</a:t>
            </a:r>
            <a:r>
              <a:rPr lang="en-US" sz="1200" kern="1200" dirty="0">
                <a:solidFill>
                  <a:schemeClr val="tx1"/>
                </a:solidFill>
                <a:effectLst/>
                <a:latin typeface="+mn-lt"/>
                <a:ea typeface="+mn-ea"/>
                <a:cs typeface="+mn-cs"/>
              </a:rPr>
              <a:t> are packaged sets of logic that provide insights for a particular application or service. They rely on Log Analytics to store and analyze the monitoring data they collect. Management solutions are available from Microsoft and partners that provide monitoring for various Azure and third-party services. Example of monitoring solutions include Container Monitoring which helps you view and manage your container hosts and Azure SQL Analytics which collects and visualizes performance metrics for SQL Azure databases.</a:t>
            </a:r>
          </a:p>
        </p:txBody>
      </p:sp>
      <p:sp>
        <p:nvSpPr>
          <p:cNvPr id="4" name="Slide Number Placeholder 3"/>
          <p:cNvSpPr>
            <a:spLocks noGrp="1"/>
          </p:cNvSpPr>
          <p:nvPr>
            <p:ph type="sldNum" sz="quarter" idx="10"/>
          </p:nvPr>
        </p:nvSpPr>
        <p:spPr/>
        <p:txBody>
          <a:bodyPr/>
          <a:lstStyle/>
          <a:p>
            <a:fld id="{3C6E4902-292F-4370-AFC1-6D92B180E54E}"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932847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Shared Functionality</a:t>
            </a:r>
          </a:p>
          <a:p>
            <a:r>
              <a:rPr lang="en-US" sz="1200" kern="1200" dirty="0">
                <a:solidFill>
                  <a:schemeClr val="tx1"/>
                </a:solidFill>
                <a:effectLst/>
                <a:latin typeface="+mn-lt"/>
                <a:ea typeface="+mn-ea"/>
                <a:cs typeface="+mn-cs"/>
              </a:rPr>
              <a:t>The following Azure tools provide critical functionality to monitoring services. They are shared by multiple services allowing you to leverage common functionality and configurations across multiple services.</a:t>
            </a:r>
          </a:p>
          <a:p>
            <a:r>
              <a:rPr lang="en-US" sz="1200" b="1" kern="1200" dirty="0">
                <a:solidFill>
                  <a:schemeClr val="tx1"/>
                </a:solidFill>
                <a:effectLst/>
                <a:latin typeface="+mn-lt"/>
                <a:ea typeface="+mn-ea"/>
                <a:cs typeface="+mn-cs"/>
              </a:rPr>
              <a:t>Azure Alerts</a:t>
            </a:r>
            <a:r>
              <a:rPr lang="en-US" sz="1200" kern="1200" dirty="0">
                <a:solidFill>
                  <a:schemeClr val="tx1"/>
                </a:solidFill>
                <a:effectLst/>
                <a:latin typeface="+mn-lt"/>
                <a:ea typeface="+mn-ea"/>
                <a:cs typeface="+mn-cs"/>
              </a:rPr>
              <a:t> proactively notify you of critical conditions and potentially take corrective action. Alert rules can leverage data from multiple sources including metrics and logs. They use Action Groups which contain unique sets of recipients and actions in response to an alert. Based on your requirements, you can have alerts launch external actions using webhooks and integrate with your ITSM tools.</a:t>
            </a:r>
          </a:p>
          <a:p>
            <a:r>
              <a:rPr lang="en-US" sz="1200" b="1" kern="1200" dirty="0">
                <a:solidFill>
                  <a:schemeClr val="tx1"/>
                </a:solidFill>
                <a:effectLst/>
                <a:latin typeface="+mn-lt"/>
                <a:ea typeface="+mn-ea"/>
                <a:cs typeface="+mn-cs"/>
              </a:rPr>
              <a:t>Azure Dashboards</a:t>
            </a:r>
            <a:r>
              <a:rPr lang="en-US" sz="1200" kern="1200" dirty="0">
                <a:solidFill>
                  <a:schemeClr val="tx1"/>
                </a:solidFill>
                <a:effectLst/>
                <a:latin typeface="+mn-lt"/>
                <a:ea typeface="+mn-ea"/>
                <a:cs typeface="+mn-cs"/>
              </a:rPr>
              <a:t> provides visual representations of monitoring data. Dashboards allow you to combine different kinds of data into a single pane in the Azure portal and share with other Azure users. For example, you could create a dashboard that combines tiles showing a graph of metrics, a table of activity logs, a usage chart from Application Insights, and the output of a log search in Log Analytics. You can also export Log Analytics data to Power BI to take advantage of additional visualizations and also to make the data available to others within and outside of your organization.</a:t>
            </a:r>
          </a:p>
          <a:p>
            <a:r>
              <a:rPr lang="en-US" sz="1200" b="1" kern="1200" dirty="0">
                <a:solidFill>
                  <a:schemeClr val="tx1"/>
                </a:solidFill>
                <a:effectLst/>
                <a:latin typeface="+mn-lt"/>
                <a:ea typeface="+mn-ea"/>
                <a:cs typeface="+mn-cs"/>
              </a:rPr>
              <a:t>Metrics Explorer</a:t>
            </a:r>
            <a:r>
              <a:rPr lang="en-US" sz="1200" kern="1200" dirty="0">
                <a:solidFill>
                  <a:schemeClr val="tx1"/>
                </a:solidFill>
                <a:effectLst/>
                <a:latin typeface="+mn-lt"/>
                <a:ea typeface="+mn-ea"/>
                <a:cs typeface="+mn-cs"/>
              </a:rPr>
              <a:t> provides visualization of metrics. Metrics are numerical values generated by Azure resources that help you understand the operation and performance of the resource. You can send metrics to Log Analytics for analysis with data from other sources.</a:t>
            </a:r>
          </a:p>
          <a:p>
            <a:r>
              <a:rPr lang="en-US" sz="1200" b="1" kern="1200" dirty="0">
                <a:solidFill>
                  <a:schemeClr val="tx1"/>
                </a:solidFill>
                <a:effectLst/>
                <a:latin typeface="+mn-lt"/>
                <a:ea typeface="+mn-ea"/>
                <a:cs typeface="+mn-cs"/>
              </a:rPr>
              <a:t>Activity Logs</a:t>
            </a:r>
            <a:r>
              <a:rPr lang="en-US" sz="1200" kern="1200" dirty="0">
                <a:solidFill>
                  <a:schemeClr val="tx1"/>
                </a:solidFill>
                <a:effectLst/>
                <a:latin typeface="+mn-lt"/>
                <a:ea typeface="+mn-ea"/>
                <a:cs typeface="+mn-cs"/>
              </a:rPr>
              <a:t> provide data about the operation of Azure resources. This includes such information as configuration changes to the resource, service health incidents, recommendations on better utilizing the resource, and information related to </a:t>
            </a:r>
            <a:r>
              <a:rPr lang="en-US" sz="1200" kern="1200" dirty="0" err="1">
                <a:solidFill>
                  <a:schemeClr val="tx1"/>
                </a:solidFill>
                <a:effectLst/>
                <a:latin typeface="+mn-lt"/>
                <a:ea typeface="+mn-ea"/>
                <a:cs typeface="+mn-cs"/>
              </a:rPr>
              <a:t>autoscale</a:t>
            </a:r>
            <a:r>
              <a:rPr lang="en-US" sz="1200" kern="1200" dirty="0">
                <a:solidFill>
                  <a:schemeClr val="tx1"/>
                </a:solidFill>
                <a:effectLst/>
                <a:latin typeface="+mn-lt"/>
                <a:ea typeface="+mn-ea"/>
                <a:cs typeface="+mn-cs"/>
              </a:rPr>
              <a:t> operations. You can view logs for a particular resource on its page in the Azure portal or view logs from multiple resources in Activity Log Explorer. You can also send Activity logs to Log Analytics so they can be analyzed with data collected by management solutions, agents on virtual machines, and other 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660549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12606A-9F27-46D4-A8CB-C445BEA630EA}"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373539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004440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5/14/2018 9:07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3011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http://www.gartner.com/webinar/3139617/player?commId=175277&amp;channelId=5500&amp;srcId=1-2973089105 </a:t>
            </a:r>
          </a:p>
        </p:txBody>
      </p:sp>
      <p:sp>
        <p:nvSpPr>
          <p:cNvPr id="4" name="Slide Number Placeholder 3"/>
          <p:cNvSpPr>
            <a:spLocks noGrp="1"/>
          </p:cNvSpPr>
          <p:nvPr>
            <p:ph type="sldNum" sz="quarter" idx="10"/>
          </p:nvPr>
        </p:nvSpPr>
        <p:spPr/>
        <p:txBody>
          <a:bodyPr/>
          <a:lstStyle/>
          <a:p>
            <a:fld id="{A7994216-F9EE-4578-8C57-39E3A4EBAE32}"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953371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https://docs.microsoft.com/en-us/azure/security-center/security-center-intro</a:t>
            </a:r>
          </a:p>
          <a:p>
            <a:r>
              <a:rPr lang="en-US" sz="1200" b="1" i="0" u="none" strike="noStrike" kern="1200" dirty="0">
                <a:solidFill>
                  <a:schemeClr val="tx1"/>
                </a:solidFill>
                <a:effectLst/>
                <a:latin typeface="+mn-lt"/>
                <a:ea typeface="+mn-ea"/>
                <a:cs typeface="+mn-cs"/>
              </a:rPr>
              <a:t>Centralized policy management</a:t>
            </a:r>
            <a:r>
              <a:rPr lang="en-US" sz="1200" b="0" i="0" u="none" strike="noStrike"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u="none" strike="noStrike" kern="1200" dirty="0">
                <a:solidFill>
                  <a:schemeClr val="tx1"/>
                </a:solidFill>
                <a:effectLst/>
                <a:latin typeface="+mn-lt"/>
                <a:ea typeface="+mn-ea"/>
                <a:cs typeface="+mn-cs"/>
              </a:rPr>
              <a:t>Continuous security assessment</a:t>
            </a:r>
            <a:r>
              <a:rPr lang="en-US" sz="1200" b="0" i="0" u="none" strike="noStrike" kern="1200" dirty="0">
                <a:solidFill>
                  <a:schemeClr val="tx1"/>
                </a:solidFill>
                <a:effectLst/>
                <a:latin typeface="+mn-lt"/>
                <a:ea typeface="+mn-ea"/>
                <a:cs typeface="+mn-cs"/>
              </a:rPr>
              <a:t> – Monitor the security of machines, networks, storage and data services, and applications to discover potential security issues.</a:t>
            </a:r>
          </a:p>
          <a:p>
            <a:r>
              <a:rPr lang="en-US" sz="1200" b="1" i="0" u="none" strike="noStrike" kern="1200" dirty="0">
                <a:solidFill>
                  <a:schemeClr val="tx1"/>
                </a:solidFill>
                <a:effectLst/>
                <a:latin typeface="+mn-lt"/>
                <a:ea typeface="+mn-ea"/>
                <a:cs typeface="+mn-cs"/>
              </a:rPr>
              <a:t>Actionable recommendations</a:t>
            </a:r>
            <a:r>
              <a:rPr lang="en-US" sz="1200" b="0" i="0" u="none" strike="noStrike"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u="none" strike="noStrike" kern="1200" dirty="0">
                <a:solidFill>
                  <a:schemeClr val="tx1"/>
                </a:solidFill>
                <a:effectLst/>
                <a:latin typeface="+mn-lt"/>
                <a:ea typeface="+mn-ea"/>
                <a:cs typeface="+mn-cs"/>
              </a:rPr>
              <a:t>Advanced cloud defenses</a:t>
            </a:r>
            <a:r>
              <a:rPr lang="en-US" sz="1200" b="0" i="0" u="none" strike="noStrike" kern="1200" dirty="0">
                <a:solidFill>
                  <a:schemeClr val="tx1"/>
                </a:solidFill>
                <a:effectLst/>
                <a:latin typeface="+mn-lt"/>
                <a:ea typeface="+mn-ea"/>
                <a:cs typeface="+mn-cs"/>
              </a:rPr>
              <a:t> – Reduce threats with just in time access to management ports and whitelisting to control applications running on your VMs.</a:t>
            </a:r>
          </a:p>
          <a:p>
            <a:r>
              <a:rPr lang="en-US" sz="1200" b="1" i="0" u="none" strike="noStrike" kern="1200" dirty="0">
                <a:solidFill>
                  <a:schemeClr val="tx1"/>
                </a:solidFill>
                <a:effectLst/>
                <a:latin typeface="+mn-lt"/>
                <a:ea typeface="+mn-ea"/>
                <a:cs typeface="+mn-cs"/>
              </a:rPr>
              <a:t>Prioritized alerts and incidents</a:t>
            </a:r>
            <a:r>
              <a:rPr lang="en-US" sz="1200" b="0" i="0" u="none" strike="noStrike" kern="1200" dirty="0">
                <a:solidFill>
                  <a:schemeClr val="tx1"/>
                </a:solidFill>
                <a:effectLst/>
                <a:latin typeface="+mn-lt"/>
                <a:ea typeface="+mn-ea"/>
                <a:cs typeface="+mn-cs"/>
              </a:rPr>
              <a:t> - Focus on the most critical threats first with prioritized security alerts and incidents.</a:t>
            </a:r>
          </a:p>
          <a:p>
            <a:r>
              <a:rPr lang="en-US" sz="1200" b="1" i="0" u="none" strike="noStrike" kern="1200" dirty="0">
                <a:solidFill>
                  <a:schemeClr val="tx1"/>
                </a:solidFill>
                <a:effectLst/>
                <a:latin typeface="+mn-lt"/>
                <a:ea typeface="+mn-ea"/>
                <a:cs typeface="+mn-cs"/>
              </a:rPr>
              <a:t>Integrated security solutions</a:t>
            </a:r>
            <a:r>
              <a:rPr lang="en-US" sz="1200" b="0" i="0" u="none" strike="noStrike" kern="1200" dirty="0">
                <a:solidFill>
                  <a:schemeClr val="tx1"/>
                </a:solidFill>
                <a:effectLst/>
                <a:latin typeface="+mn-lt"/>
                <a:ea typeface="+mn-ea"/>
                <a:cs typeface="+mn-cs"/>
              </a:rPr>
              <a:t> - Collect, search, and analyze security data from a variety of sources, including connected partner solutions.</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11692204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564778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5/14/2018 9:07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41434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47499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36</a:t>
            </a:fld>
            <a:endParaRPr lang="en-US"/>
          </a:p>
        </p:txBody>
      </p:sp>
    </p:spTree>
    <p:extLst>
      <p:ext uri="{BB962C8B-B14F-4D97-AF65-F5344CB8AC3E}">
        <p14:creationId xmlns:p14="http://schemas.microsoft.com/office/powerpoint/2010/main" val="23451670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37</a:t>
            </a:fld>
            <a:endParaRPr lang="en-US" dirty="0">
              <a:solidFill>
                <a:prstClr val="black"/>
              </a:solidFill>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034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have </a:t>
            </a:r>
            <a:r>
              <a:rPr lang="en-US" b="1" u="sng" dirty="0"/>
              <a:t>A LOT </a:t>
            </a:r>
            <a:r>
              <a:rPr lang="en-US" dirty="0"/>
              <a:t>to cover so, please jot down your questions and hold them to the end. </a:t>
            </a:r>
          </a:p>
          <a:p>
            <a:endParaRPr lang="en-US" dirty="0"/>
          </a:p>
          <a:p>
            <a:r>
              <a:rPr lang="en-US" dirty="0"/>
              <a:t>https://www.microsoft.com/en-us/learning/exam-70-535.aspx</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38</a:t>
            </a:fld>
            <a:endParaRPr lang="en-US" dirty="0"/>
          </a:p>
        </p:txBody>
      </p:sp>
    </p:spTree>
    <p:extLst>
      <p:ext uri="{BB962C8B-B14F-4D97-AF65-F5344CB8AC3E}">
        <p14:creationId xmlns:p14="http://schemas.microsoft.com/office/powerpoint/2010/main" val="41830813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defTabSz="914400">
              <a:defRPr/>
            </a:pPr>
            <a:fld id="{22905B9C-091B-4B4E-9A03-6DA6B043223D}" type="slidenum">
              <a:rPr lang="en-US" smtClean="0">
                <a:solidFill>
                  <a:prstClr val="black"/>
                </a:solidFill>
              </a:rPr>
              <a:pPr defTabSz="914400">
                <a:defRPr/>
              </a:pPr>
              <a:t>39</a:t>
            </a:fld>
            <a:endParaRPr lang="en-US">
              <a:solidFill>
                <a:prstClr val="black"/>
              </a:solidFill>
            </a:endParaRPr>
          </a:p>
        </p:txBody>
      </p:sp>
    </p:spTree>
    <p:extLst>
      <p:ext uri="{BB962C8B-B14F-4D97-AF65-F5344CB8AC3E}">
        <p14:creationId xmlns:p14="http://schemas.microsoft.com/office/powerpoint/2010/main" val="2627254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Resource Explorer </a:t>
            </a: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5/14/2018 9:07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252908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595357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958797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43</a:t>
            </a:fld>
            <a:endParaRPr lang="en-US" dirty="0">
              <a:solidFill>
                <a:prstClr val="black"/>
              </a:solidFill>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0568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06511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MS Marketing Speak: </a:t>
            </a:r>
            <a:r>
              <a:rPr lang="en-US" sz="1200" b="0" i="0" kern="1200" dirty="0">
                <a:solidFill>
                  <a:schemeClr val="tx1"/>
                </a:solidFill>
                <a:effectLst/>
                <a:latin typeface="+mn-lt"/>
                <a:ea typeface="+mn-ea"/>
                <a:cs typeface="+mn-cs"/>
              </a:rPr>
              <a:t>“Azure Active Directory (Azure AD) is a comprehensive identity and access management cloud solution that gives you a robust set of capabilities to manage users and groups. It helps secure access to on-premises and cloud applications, including Microsoft web services like Office 365, and many non-Microsoft software as a service (SaaS) applications.”</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 AD is not the</a:t>
            </a:r>
            <a:r>
              <a:rPr lang="en-US" sz="1200" b="0" i="0" kern="1200" baseline="0" dirty="0">
                <a:solidFill>
                  <a:schemeClr val="tx1"/>
                </a:solidFill>
                <a:effectLst/>
                <a:latin typeface="+mn-lt"/>
                <a:ea typeface="+mn-ea"/>
                <a:cs typeface="+mn-cs"/>
              </a:rPr>
              <a:t> same as AD Directory Services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ADDS (a.k.a.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a:t>
            </a: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 does not</a:t>
            </a:r>
            <a:r>
              <a:rPr lang="mr-IN" sz="1200" b="0" i="0" kern="1200" baseline="0" dirty="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Support Group Policy</a:t>
            </a:r>
          </a:p>
          <a:p>
            <a:pPr marL="628650" lvl="1" indent="-171450">
              <a:buFont typeface="Arial" charset="0"/>
              <a:buChar char="•"/>
            </a:pPr>
            <a:r>
              <a:rPr lang="en-US" sz="1200" b="0" i="0" kern="1200" baseline="0" dirty="0">
                <a:solidFill>
                  <a:schemeClr val="tx1"/>
                </a:solidFill>
                <a:effectLst/>
                <a:latin typeface="+mn-lt"/>
                <a:ea typeface="+mn-ea"/>
                <a:cs typeface="+mn-cs"/>
              </a:rPr>
              <a:t>Support Organizational Units or Computer objects</a:t>
            </a:r>
          </a:p>
          <a:p>
            <a:pPr marL="628650" lvl="1" indent="-171450">
              <a:buFont typeface="Arial" charset="0"/>
              <a:buChar char="•"/>
            </a:pPr>
            <a:r>
              <a:rPr lang="en-US" sz="1200" b="0" i="0" kern="1200" baseline="0" dirty="0">
                <a:solidFill>
                  <a:schemeClr val="tx1"/>
                </a:solidFill>
                <a:effectLst/>
                <a:latin typeface="+mn-lt"/>
                <a:ea typeface="+mn-ea"/>
                <a:cs typeface="+mn-cs"/>
              </a:rPr>
              <a:t>Support forests or trusts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Flat structure of users and groups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serves as the foundation of Azure’s authentication and authorization functionality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Think UNIX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passwd</a:t>
            </a:r>
            <a:r>
              <a:rPr lang="en-US" sz="1200" b="0" i="0" kern="1200" baseline="0" dirty="0">
                <a:solidFill>
                  <a:schemeClr val="tx1"/>
                </a:solidFill>
                <a:effectLst/>
                <a:latin typeface="+mn-lt"/>
                <a:ea typeface="+mn-ea"/>
                <a:cs typeface="+mn-cs"/>
              </a:rPr>
              <a:t> and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/group files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ADDS does exist but is outside the scope of this presentation</a:t>
            </a:r>
            <a:endParaRPr lang="en-US" sz="1200" b="0" i="0" kern="1200" dirty="0">
              <a:solidFill>
                <a:schemeClr val="tx1"/>
              </a:solidFill>
              <a:effectLst/>
              <a:latin typeface="+mn-lt"/>
              <a:ea typeface="+mn-ea"/>
              <a:cs typeface="+mn-cs"/>
            </a:endParaRPr>
          </a:p>
          <a:p>
            <a:pPr marL="171450" indent="-171450">
              <a:buFontTx/>
              <a:buChar char="-"/>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06562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4</a:t>
            </a:r>
            <a:r>
              <a:rPr lang="en-US" sz="1200" b="0" i="0" kern="1200" baseline="0" dirty="0">
                <a:solidFill>
                  <a:schemeClr val="tx1"/>
                </a:solidFill>
                <a:effectLst/>
                <a:latin typeface="+mn-lt"/>
                <a:ea typeface="+mn-ea"/>
                <a:cs typeface="+mn-cs"/>
              </a:rPr>
              <a:t> ”editions” of </a:t>
            </a:r>
            <a:r>
              <a:rPr lang="en-US" sz="1200" b="0" i="0" kern="1200" baseline="0" dirty="0" err="1">
                <a:solidFill>
                  <a:schemeClr val="tx1"/>
                </a:solidFill>
                <a:effectLst/>
                <a:latin typeface="+mn-lt"/>
                <a:ea typeface="+mn-ea"/>
                <a:cs typeface="+mn-cs"/>
              </a:rPr>
              <a:t>AzureAD</a:t>
            </a: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Free is included with any Azure subscription</a:t>
            </a:r>
            <a:r>
              <a:rPr lang="en-US" sz="1200" b="0" i="0" kern="1200" baseline="0" dirty="0">
                <a:solidFill>
                  <a:schemeClr val="tx1"/>
                </a:solidFill>
                <a:effectLst/>
                <a:latin typeface="+mn-lt"/>
                <a:ea typeface="+mn-ea"/>
                <a:cs typeface="+mn-cs"/>
              </a:rPr>
              <a:t>, but </a:t>
            </a:r>
            <a:r>
              <a:rPr lang="en-US" sz="1200" b="0" i="0" kern="1200" dirty="0">
                <a:solidFill>
                  <a:schemeClr val="tx1"/>
                </a:solidFill>
                <a:effectLst/>
                <a:latin typeface="+mn-lt"/>
                <a:ea typeface="+mn-ea"/>
                <a:cs typeface="+mn-cs"/>
              </a:rPr>
              <a:t>you can add paid capabilities using the Azure Active Directory Basic, Premium P1, and Premium P2 editions.</a:t>
            </a:r>
          </a:p>
          <a:p>
            <a:pPr marL="171450" indent="-171450">
              <a:buFont typeface="Arial" charset="0"/>
              <a:buChar char="•"/>
            </a:pPr>
            <a:r>
              <a:rPr lang="en-US" sz="1200" b="1" i="0" kern="1200" dirty="0">
                <a:solidFill>
                  <a:schemeClr val="tx1"/>
                </a:solidFill>
                <a:effectLst/>
                <a:latin typeface="+mn-lt"/>
                <a:ea typeface="+mn-ea"/>
                <a:cs typeface="+mn-cs"/>
              </a:rPr>
              <a:t>Azure Active Directory Basic</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for task workers with cloud-first needs</a:t>
            </a:r>
          </a:p>
          <a:p>
            <a:pPr marL="628650" lvl="1" indent="-171450">
              <a:buFont typeface="Arial" charset="0"/>
              <a:buChar char="•"/>
            </a:pPr>
            <a:r>
              <a:rPr lang="en-US" sz="1200" b="0" i="0" kern="1200" dirty="0">
                <a:solidFill>
                  <a:schemeClr val="tx1"/>
                </a:solidFill>
                <a:effectLst/>
                <a:latin typeface="+mn-lt"/>
                <a:ea typeface="+mn-ea"/>
                <a:cs typeface="+mn-cs"/>
              </a:rPr>
              <a:t>Provides cloud centric application access and self-service identity management solutions</a:t>
            </a:r>
          </a:p>
          <a:p>
            <a:pPr marL="628650" lvl="1" indent="-171450">
              <a:buFont typeface="Arial" charset="0"/>
              <a:buChar char="•"/>
            </a:pPr>
            <a:r>
              <a:rPr lang="en-US" sz="1200" b="0" i="0" kern="1200" dirty="0">
                <a:solidFill>
                  <a:schemeClr val="tx1"/>
                </a:solidFill>
                <a:effectLst/>
                <a:latin typeface="+mn-lt"/>
                <a:ea typeface="+mn-ea"/>
                <a:cs typeface="+mn-cs"/>
              </a:rPr>
              <a:t>Azure Active Directory Application Proxy (to publish on-premises web applications using Azure Active Directory</a:t>
            </a:r>
          </a:p>
          <a:p>
            <a:pPr marL="628650" lvl="1" indent="-171450">
              <a:buFont typeface="Arial" charset="0"/>
              <a:buChar char="•"/>
            </a:pPr>
            <a:r>
              <a:rPr lang="en-US" sz="1200" b="0" i="0" kern="1200" dirty="0">
                <a:solidFill>
                  <a:schemeClr val="tx1"/>
                </a:solidFill>
                <a:effectLst/>
                <a:latin typeface="+mn-lt"/>
                <a:ea typeface="+mn-ea"/>
                <a:cs typeface="+mn-cs"/>
              </a:rPr>
              <a:t>SLA of 99.9 percent uptime.</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P1</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to empower organizations with more demanding identity and access management needs</a:t>
            </a:r>
          </a:p>
          <a:p>
            <a:pPr marL="628650" lvl="1" indent="-171450">
              <a:buFont typeface="Arial" charset="0"/>
              <a:buChar char="•"/>
            </a:pPr>
            <a:r>
              <a:rPr lang="en-US" sz="1200" b="0" i="0" kern="1200" dirty="0">
                <a:solidFill>
                  <a:schemeClr val="tx1"/>
                </a:solidFill>
                <a:effectLst/>
                <a:latin typeface="+mn-lt"/>
                <a:ea typeface="+mn-ea"/>
                <a:cs typeface="+mn-cs"/>
              </a:rPr>
              <a:t>Adds feature-rich enterprise-level identity management capabilities</a:t>
            </a:r>
          </a:p>
          <a:p>
            <a:pPr marL="628650" lvl="1" indent="-171450">
              <a:buFont typeface="Arial" charset="0"/>
              <a:buChar char="•"/>
            </a:pPr>
            <a:r>
              <a:rPr lang="en-US" sz="1200" b="0" i="0" kern="1200" dirty="0">
                <a:solidFill>
                  <a:schemeClr val="tx1"/>
                </a:solidFill>
                <a:effectLst/>
                <a:latin typeface="+mn-lt"/>
                <a:ea typeface="+mn-ea"/>
                <a:cs typeface="+mn-cs"/>
              </a:rPr>
              <a:t>Enables hybrid users and seamless on-premises and cloud access</a:t>
            </a:r>
          </a:p>
          <a:p>
            <a:pPr marL="628650" lvl="1" indent="-171450">
              <a:buFont typeface="Arial" charset="0"/>
              <a:buChar char="•"/>
            </a:pPr>
            <a:r>
              <a:rPr lang="en-US" sz="1200" b="0" i="0" kern="1200" dirty="0">
                <a:solidFill>
                  <a:schemeClr val="tx1"/>
                </a:solidFill>
                <a:effectLst/>
                <a:latin typeface="+mn-lt"/>
                <a:ea typeface="+mn-ea"/>
                <a:cs typeface="+mn-cs"/>
              </a:rPr>
              <a:t>Microsoft Identity Manager (an on-premises identity and access management suite)</a:t>
            </a:r>
          </a:p>
          <a:p>
            <a:pPr marL="628650" lvl="1" indent="-171450">
              <a:buFont typeface="Arial" charset="0"/>
              <a:buChar char="•"/>
            </a:pPr>
            <a:r>
              <a:rPr lang="en-US" sz="1200" b="0" i="0" kern="1200" dirty="0">
                <a:solidFill>
                  <a:schemeClr val="tx1"/>
                </a:solidFill>
                <a:effectLst/>
                <a:latin typeface="+mn-lt"/>
                <a:ea typeface="+mn-ea"/>
                <a:cs typeface="+mn-cs"/>
              </a:rPr>
              <a:t>Provides cloud write-back capabilities enabling solutions like self-service password reset for your on-premises users.</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P2</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with advanced protection for all your users and administrators</a:t>
            </a:r>
          </a:p>
          <a:p>
            <a:pPr marL="628650" lvl="1" indent="-171450">
              <a:buFont typeface="Arial" charset="0"/>
              <a:buChar char="•"/>
            </a:pPr>
            <a:r>
              <a:rPr lang="en-US" sz="1200" b="0" i="0" kern="1200" dirty="0">
                <a:solidFill>
                  <a:schemeClr val="tx1"/>
                </a:solidFill>
                <a:effectLst/>
                <a:latin typeface="+mn-lt"/>
                <a:ea typeface="+mn-ea"/>
                <a:cs typeface="+mn-cs"/>
              </a:rPr>
              <a:t>Adds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Identity Protection and Privileged Identity Management</a:t>
            </a:r>
          </a:p>
          <a:p>
            <a:pPr marL="1085850" lvl="2" indent="-171450">
              <a:buFont typeface="Arial" charset="0"/>
              <a:buChar char="•"/>
            </a:pPr>
            <a:r>
              <a:rPr lang="en-US" sz="1200" b="0" i="0" kern="1200" dirty="0">
                <a:solidFill>
                  <a:schemeClr val="tx1"/>
                </a:solidFill>
                <a:effectLst/>
                <a:latin typeface="+mn-lt"/>
                <a:ea typeface="+mn-ea"/>
                <a:cs typeface="+mn-cs"/>
              </a:rPr>
              <a:t>Leverages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billions of signals to provide risk-based conditional access to your applications and critical company data</a:t>
            </a:r>
          </a:p>
          <a:p>
            <a:pPr marL="914400" lvl="2" indent="0">
              <a:buFont typeface="Arial" charset="0"/>
              <a:buNone/>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Test</a:t>
            </a:r>
            <a:r>
              <a:rPr lang="en-US" sz="1200" b="0" i="0" kern="1200" baseline="0" dirty="0">
                <a:solidFill>
                  <a:schemeClr val="tx1"/>
                </a:solidFill>
                <a:effectLst/>
                <a:latin typeface="+mn-lt"/>
                <a:ea typeface="+mn-ea"/>
                <a:cs typeface="+mn-cs"/>
              </a:rPr>
              <a:t> focuses on what is available in the different offerings/SKUs.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As an architect it’s important to know the application/solution requirements and select the proper edition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Know what features/functionality is included by specific levels/editions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You don’t want to buy Premium “just because”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what are the differences?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Reference(s):</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azure.microsoft.com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-us/pricing/details/active-directory/</a:t>
            </a:r>
          </a:p>
          <a:p>
            <a:r>
              <a:rPr lang="en-US" dirty="0"/>
              <a:t>https://</a:t>
            </a:r>
            <a:r>
              <a:rPr lang="en-US" dirty="0" err="1"/>
              <a:t>docs.microsoft.com</a:t>
            </a:r>
            <a:r>
              <a:rPr lang="en-US" dirty="0"/>
              <a:t>/</a:t>
            </a:r>
            <a:r>
              <a:rPr lang="en-US" dirty="0" err="1"/>
              <a:t>en</a:t>
            </a:r>
            <a:r>
              <a:rPr lang="en-US" dirty="0"/>
              <a:t>-us/azure/active-directory/active-directory-</a:t>
            </a:r>
            <a:r>
              <a:rPr lang="en-US" dirty="0" err="1"/>
              <a:t>whatis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866921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Biggest difference between the Premium offerings is the</a:t>
            </a:r>
            <a:r>
              <a:rPr lang="en-US" baseline="0" dirty="0"/>
              <a:t> inclusion of Identity Protection and Privileged Identity Management in P2</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Know the difference between Basic and Premium</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Must be able to answer “what edition</a:t>
            </a:r>
            <a:r>
              <a:rPr lang="en-US" baseline="0" dirty="0"/>
              <a:t> supports _____ “</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Multiple selections</a:t>
            </a:r>
            <a:endParaRPr lang="en-US" dirty="0"/>
          </a:p>
          <a:p>
            <a:endParaRPr lang="en-US" baseline="0" dirty="0"/>
          </a:p>
          <a:p>
            <a:r>
              <a:rPr lang="en-US" baseline="0" dirty="0"/>
              <a:t>Reference(s):</a:t>
            </a:r>
          </a:p>
          <a:p>
            <a:pPr marL="171450" indent="-171450">
              <a:buFont typeface="Arial" charset="0"/>
              <a:buChar char="•"/>
            </a:pPr>
            <a:r>
              <a:rPr lang="en-US" dirty="0"/>
              <a:t>https://</a:t>
            </a:r>
            <a:r>
              <a:rPr lang="en-US" dirty="0" err="1"/>
              <a:t>azure.microsoft.com</a:t>
            </a:r>
            <a:r>
              <a:rPr lang="en-US" dirty="0"/>
              <a:t>/</a:t>
            </a:r>
            <a:r>
              <a:rPr lang="en-US" dirty="0" err="1"/>
              <a:t>en</a:t>
            </a:r>
            <a:r>
              <a:rPr lang="en-US" dirty="0"/>
              <a:t>-us/pricing/details/active-directory/</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67049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Connect is the umbrella</a:t>
            </a:r>
            <a:r>
              <a:rPr lang="en-US" sz="1200" b="0" i="0" kern="1200" baseline="0" dirty="0">
                <a:solidFill>
                  <a:schemeClr val="tx1"/>
                </a:solidFill>
                <a:effectLst/>
                <a:latin typeface="+mn-lt"/>
                <a:ea typeface="+mn-ea"/>
                <a:cs typeface="+mn-cs"/>
              </a:rPr>
              <a:t> technology/name for the components that connect your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 infrastructure to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Basically it </a:t>
            </a:r>
            <a:r>
              <a:rPr lang="en-US" dirty="0"/>
              <a:t>integrates your on-premises directories with Azure Active Directory,</a:t>
            </a:r>
            <a:r>
              <a:rPr lang="en-US" baseline="0" dirty="0"/>
              <a:t> thus providing a</a:t>
            </a:r>
            <a:r>
              <a:rPr lang="en-US" dirty="0"/>
              <a:t> common identity for users of Office 365, Azure, and 3</a:t>
            </a:r>
            <a:r>
              <a:rPr lang="en-US" baseline="30000" dirty="0"/>
              <a:t>rd</a:t>
            </a:r>
            <a:r>
              <a:rPr lang="en-US" dirty="0"/>
              <a:t> party SaaS applications with Azure AD</a:t>
            </a:r>
            <a:r>
              <a:rPr lang="en-US" baseline="0" dirty="0"/>
              <a:t> Integration</a:t>
            </a:r>
            <a:r>
              <a:rPr lang="en-US" dirty="0"/>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Components:</a:t>
            </a:r>
          </a:p>
          <a:p>
            <a:pPr marL="171450" indent="-171450">
              <a:buFont typeface="Arial" charset="0"/>
              <a:buChar char="•"/>
            </a:pPr>
            <a:r>
              <a:rPr lang="en-US" sz="1200" b="0" i="0" kern="1200" dirty="0">
                <a:solidFill>
                  <a:schemeClr val="tx1"/>
                </a:solidFill>
                <a:effectLst/>
                <a:latin typeface="+mn-lt"/>
                <a:ea typeface="+mn-ea"/>
                <a:cs typeface="+mn-cs"/>
              </a:rPr>
              <a:t>Synchronization - This component is responsible for creating users, groups, and other objects. It is also responsible for making sure identity information for your on-premises users and groups is matching the cloud.</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ADFS (optional) - </a:t>
            </a:r>
            <a:r>
              <a:rPr lang="en-US" dirty="0"/>
              <a:t>ADFS stands for Active Directory Federation Services and </a:t>
            </a:r>
            <a:r>
              <a:rPr lang="en-US" sz="1200" b="0" i="0" kern="1200" dirty="0">
                <a:solidFill>
                  <a:schemeClr val="tx1"/>
                </a:solidFill>
                <a:effectLst/>
                <a:latin typeface="+mn-lt"/>
                <a:ea typeface="+mn-ea"/>
                <a:cs typeface="+mn-cs"/>
              </a:rPr>
              <a:t>is an optional part of Azure AD Connect</a:t>
            </a:r>
            <a:r>
              <a:rPr lang="en-US" sz="1200" b="0" i="0" kern="1200" baseline="0" dirty="0">
                <a:solidFill>
                  <a:schemeClr val="tx1"/>
                </a:solidFill>
                <a:effectLst/>
                <a:latin typeface="+mn-lt"/>
                <a:ea typeface="+mn-ea"/>
                <a:cs typeface="+mn-cs"/>
              </a:rPr>
              <a:t>. </a:t>
            </a:r>
            <a:r>
              <a:rPr lang="en-US" dirty="0"/>
              <a:t>Federating</a:t>
            </a:r>
            <a:r>
              <a:rPr lang="en-US" baseline="0" dirty="0"/>
              <a:t> Azure with an on-</a:t>
            </a:r>
            <a:r>
              <a:rPr lang="en-US" baseline="0" dirty="0" err="1"/>
              <a:t>prem</a:t>
            </a:r>
            <a:r>
              <a:rPr lang="en-US" baseline="0" dirty="0"/>
              <a:t> </a:t>
            </a:r>
            <a:r>
              <a:rPr lang="en-US" dirty="0"/>
              <a:t>ADFS environment allows </a:t>
            </a:r>
            <a:r>
              <a:rPr lang="en-US" sz="1200" b="0" i="0" kern="1200" dirty="0">
                <a:solidFill>
                  <a:schemeClr val="tx1"/>
                </a:solidFill>
                <a:effectLst/>
                <a:latin typeface="+mn-lt"/>
                <a:ea typeface="+mn-ea"/>
                <a:cs typeface="+mn-cs"/>
              </a:rPr>
              <a:t>organizations to address complex deployments and</a:t>
            </a:r>
            <a:r>
              <a:rPr lang="en-US" sz="1200" b="0" i="0" kern="1200" baseline="0" dirty="0">
                <a:solidFill>
                  <a:schemeClr val="tx1"/>
                </a:solidFill>
                <a:effectLst/>
                <a:latin typeface="+mn-lt"/>
                <a:ea typeface="+mn-ea"/>
                <a:cs typeface="+mn-cs"/>
              </a:rPr>
              <a:t> provides </a:t>
            </a:r>
            <a:r>
              <a:rPr lang="en-US" dirty="0"/>
              <a:t>more granular security controls such as password policies,</a:t>
            </a:r>
            <a:r>
              <a:rPr lang="en-US" baseline="0" dirty="0"/>
              <a:t> </a:t>
            </a:r>
            <a:r>
              <a:rPr lang="en-US" dirty="0"/>
              <a:t>scheduled login times,</a:t>
            </a:r>
            <a:r>
              <a:rPr lang="en-US" baseline="0" dirty="0"/>
              <a:t> or </a:t>
            </a:r>
            <a:r>
              <a:rPr lang="en-US" sz="1200" b="0" i="0" kern="1200" dirty="0">
                <a:solidFill>
                  <a:schemeClr val="tx1"/>
                </a:solidFill>
                <a:effectLst/>
                <a:latin typeface="+mn-lt"/>
                <a:ea typeface="+mn-ea"/>
                <a:cs typeface="+mn-cs"/>
              </a:rPr>
              <a:t>smart card/3rd party MFA.</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Health Monitoring - Azure AD Connect Health can provide robust monitoring and provide a central location in the Azure portal to view this activity. For additional information</a:t>
            </a:r>
            <a:r>
              <a:rPr lang="en-US" dirty="0">
                <a:solidFill>
                  <a:schemeClr val="tx1"/>
                </a:solidFill>
                <a:latin typeface="+mn-lt"/>
              </a:rPr>
              <a:t>, see </a:t>
            </a:r>
            <a:r>
              <a:rPr lang="en-US" dirty="0">
                <a:solidFill>
                  <a:schemeClr val="tx1"/>
                </a:solidFill>
                <a:latin typeface="+mn-lt"/>
                <a:hlinkClick r:id="rId3"/>
              </a:rPr>
              <a:t>Azure Active Directory Connect Health</a:t>
            </a:r>
            <a:r>
              <a:rPr lang="en-US" dirty="0">
                <a:solidFill>
                  <a:schemeClr val="tx1"/>
                </a:solidFill>
                <a:latin typeface="+mn-lt"/>
              </a:rPr>
              <a:t>.</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aadconnectsync</a:t>
            </a:r>
            <a:r>
              <a:rPr lang="en-US" b="0" i="0" dirty="0"/>
              <a:t>-feature-scheduler</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40987042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Depiction</a:t>
            </a:r>
            <a:r>
              <a:rPr lang="en-US" baseline="0" dirty="0"/>
              <a:t> of a basic AD connect deployment/topology</a:t>
            </a:r>
          </a:p>
          <a:p>
            <a:pPr marL="171450" indent="-171450">
              <a:buFont typeface="Arial" charset="0"/>
              <a:buChar char="•"/>
            </a:pPr>
            <a:r>
              <a:rPr lang="en-US" baseline="0" dirty="0"/>
              <a:t>More complex deployments are possible</a:t>
            </a:r>
            <a:endParaRPr lang="en-US" dirty="0"/>
          </a:p>
          <a:p>
            <a:pPr marL="171450" indent="-171450">
              <a:buFont typeface="Arial" charset="0"/>
              <a:buChar char="•"/>
            </a:pPr>
            <a:r>
              <a:rPr lang="en-US" dirty="0"/>
              <a:t>N</a:t>
            </a:r>
            <a:r>
              <a:rPr lang="en-US" baseline="0" dirty="0"/>
              <a:t>ote Azure AD Connect Topologies</a:t>
            </a:r>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/en-us/azure/active-directory/connect/active-directory-</a:t>
            </a:r>
            <a:r>
              <a:rPr lang="en-US" b="0" i="0" dirty="0" err="1"/>
              <a:t>aadconnectsync</a:t>
            </a:r>
            <a:r>
              <a:rPr lang="en-US" b="0" i="0" dirty="0"/>
              <a:t>-feature-scheduler</a:t>
            </a:r>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23556874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on the exam</a:t>
            </a:r>
          </a:p>
          <a:p>
            <a:endParaRPr lang="en-US" b="0" i="0" dirty="0"/>
          </a:p>
          <a:p>
            <a:r>
              <a:rPr lang="en-US" b="0" i="0" dirty="0"/>
              <a:t>Azure Active Directory Seamless Single Sign On (Azure AD Seamless SSO) provides true single sign on for users signing in on their corporate desktops connected on the corporate network. When enabled, users won't need to type in their passwords to sign in to Azure AD, and in most cases, even type in their usernames. This feature provides your users easy access to your cloud-based services without needing any additional on-premises components.</a:t>
            </a:r>
          </a:p>
          <a:p>
            <a:endParaRPr lang="en-US" b="0" i="0" dirty="0"/>
          </a:p>
          <a:p>
            <a:r>
              <a:rPr lang="en-US" sz="1200" b="0" i="0" kern="1200" dirty="0">
                <a:solidFill>
                  <a:schemeClr val="tx1"/>
                </a:solidFill>
                <a:effectLst/>
                <a:latin typeface="+mn-lt"/>
                <a:ea typeface="+mn-ea"/>
                <a:cs typeface="+mn-cs"/>
              </a:rPr>
              <a:t>Seamless SSO is a free feature and you don't need any paid editions of Azure AD to use it. It remains free when the feature reaches general availability.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Supposedly GA as of</a:t>
            </a:r>
            <a:r>
              <a:rPr lang="en-US" sz="1200" b="0" i="0" kern="1200" baseline="0" dirty="0">
                <a:solidFill>
                  <a:schemeClr val="tx1"/>
                </a:solidFill>
                <a:effectLst/>
                <a:latin typeface="+mn-lt"/>
                <a:ea typeface="+mn-ea"/>
                <a:cs typeface="+mn-cs"/>
              </a:rPr>
              <a:t> 09/18/2017</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not yet listed on Azure Updates page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Reference(s):</a:t>
            </a:r>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a:t>
            </a:r>
            <a:r>
              <a:rPr lang="en-US" b="0" i="0" dirty="0"/>
              <a:t>-</a:t>
            </a:r>
            <a:r>
              <a:rPr lang="en-US" b="0" i="0" dirty="0" err="1"/>
              <a:t>sso</a:t>
            </a:r>
            <a:endParaRPr lang="en-US" b="0" i="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32547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0F35F-DD44-4607-AEC1-49D7A4BC40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55647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3421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r>
              <a:rPr lang="en-US" sz="1100" b="1" dirty="0">
                <a:solidFill>
                  <a:srgbClr val="000000"/>
                </a:solidFill>
                <a:latin typeface="Trebuchet MS" pitchFamily="34" charset="0"/>
                <a:cs typeface="Arial" charset="0"/>
              </a:rPr>
              <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5/14/2018 9:07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568101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2909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Segoe UI" pitchFamily="34" charset="0"/>
              <a:ea typeface="+mn-ea"/>
              <a:cs typeface="Arial" charset="0"/>
            </a:endParaRPr>
          </a:p>
        </p:txBody>
      </p:sp>
      <p:sp>
        <p:nvSpPr>
          <p:cNvPr id="5" name="Footer Placeholder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800" b="1"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5/14/2018 9:07 AM</a:t>
            </a:fld>
            <a:endParaRPr kumimoji="0" lang="en-US" altLang="en-US" sz="1800" b="1"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Arial"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800" b="1"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en-US" sz="1800" b="1"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Arial" charset="0"/>
            </a:endParaRPr>
          </a:p>
        </p:txBody>
      </p:sp>
    </p:spTree>
    <p:extLst>
      <p:ext uri="{BB962C8B-B14F-4D97-AF65-F5344CB8AC3E}">
        <p14:creationId xmlns:p14="http://schemas.microsoft.com/office/powerpoint/2010/main" val="5544354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5/14/2018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charset="0"/>
            </a:endParaRPr>
          </a:p>
        </p:txBody>
      </p:sp>
    </p:spTree>
    <p:extLst>
      <p:ext uri="{BB962C8B-B14F-4D97-AF65-F5344CB8AC3E}">
        <p14:creationId xmlns:p14="http://schemas.microsoft.com/office/powerpoint/2010/main" val="12846548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5/14/2018 9:07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56</a:t>
            </a:fld>
            <a:endParaRPr lang="en-US" altLang="en-US" sz="1800" kern="0">
              <a:solidFill>
                <a:sysClr val="windowText" lastClr="000000"/>
              </a:solidFill>
            </a:endParaRPr>
          </a:p>
        </p:txBody>
      </p:sp>
    </p:spTree>
    <p:extLst>
      <p:ext uri="{BB962C8B-B14F-4D97-AF65-F5344CB8AC3E}">
        <p14:creationId xmlns:p14="http://schemas.microsoft.com/office/powerpoint/2010/main" val="2832285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689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29 comprehensive collection of intelligent and knowledge API to build smarter APPS </a:t>
            </a:r>
          </a:p>
          <a:p>
            <a:r>
              <a:rPr lang="en-US" dirty="0"/>
              <a:t>Available across platform</a:t>
            </a:r>
          </a:p>
          <a:p>
            <a:r>
              <a:rPr lang="en-US" dirty="0"/>
              <a:t>Easy integration with your experience </a:t>
            </a:r>
          </a:p>
          <a:p>
            <a:r>
              <a:rPr lang="en-US" dirty="0"/>
              <a:t>No background Machine learning </a:t>
            </a:r>
          </a:p>
        </p:txBody>
      </p:sp>
      <p:sp>
        <p:nvSpPr>
          <p:cNvPr id="4" name="Slide Number Placeholder 3"/>
          <p:cNvSpPr>
            <a:spLocks noGrp="1"/>
          </p:cNvSpPr>
          <p:nvPr>
            <p:ph type="sldNum" sz="quarter" idx="10"/>
          </p:nvPr>
        </p:nvSpPr>
        <p:spPr/>
        <p:txBody>
          <a:bodyPr/>
          <a:lstStyle/>
          <a:p>
            <a:fld id="{4CFD207A-07DF-40AD-A916-9872E089CE7A}" type="slidenum">
              <a:rPr lang="en-US" smtClean="0"/>
              <a:t>58</a:t>
            </a:fld>
            <a:endParaRPr lang="en-US"/>
          </a:p>
        </p:txBody>
      </p:sp>
    </p:spTree>
    <p:extLst>
      <p:ext uri="{BB962C8B-B14F-4D97-AF65-F5344CB8AC3E}">
        <p14:creationId xmlns:p14="http://schemas.microsoft.com/office/powerpoint/2010/main" val="20104200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Capture tweets from twitter or comments from Facebook and Figure out the sentiment of the tweets.</a:t>
            </a:r>
          </a:p>
          <a:p>
            <a:endParaRPr lang="en-US" sz="1200" b="0" i="0" kern="1200" dirty="0">
              <a:solidFill>
                <a:schemeClr val="tx1"/>
              </a:solidFill>
              <a:effectLst/>
              <a:latin typeface="+mn-lt"/>
              <a:ea typeface="+mn-ea"/>
              <a:cs typeface="+mn-cs"/>
            </a:endParaRPr>
          </a:p>
          <a:p>
            <a:r>
              <a:rPr lang="en-US" dirty="0"/>
              <a:t>https://blogs.msdn.microsoft.com/biblog/2016/11/01/build-social-sentiment-analysis-solution-using-microsoft-azure-services/</a:t>
            </a:r>
          </a:p>
        </p:txBody>
      </p:sp>
      <p:sp>
        <p:nvSpPr>
          <p:cNvPr id="4" name="Slide Number Placeholder 3"/>
          <p:cNvSpPr>
            <a:spLocks noGrp="1"/>
          </p:cNvSpPr>
          <p:nvPr>
            <p:ph type="sldNum" sz="quarter" idx="10"/>
          </p:nvPr>
        </p:nvSpPr>
        <p:spPr/>
        <p:txBody>
          <a:bodyPr/>
          <a:lstStyle/>
          <a:p>
            <a:fld id="{4CFD207A-07DF-40AD-A916-9872E089CE7A}" type="slidenum">
              <a:rPr lang="en-US" smtClean="0"/>
              <a:t>59</a:t>
            </a:fld>
            <a:endParaRPr lang="en-US"/>
          </a:p>
        </p:txBody>
      </p:sp>
    </p:spTree>
    <p:extLst>
      <p:ext uri="{BB962C8B-B14F-4D97-AF65-F5344CB8AC3E}">
        <p14:creationId xmlns:p14="http://schemas.microsoft.com/office/powerpoint/2010/main" val="18958202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Build, connect, deploy, and manage intelligent bots to interact naturally with your users on websites, apps, Cortana, Microsoft Teams, Skype, Slack, Facebook Messenger, and more. Get started quickly with a complete bot-building environment. You’ll pay only for what you use.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2925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on-demand real-time analytics service to power intelligent action</a:t>
            </a:r>
          </a:p>
          <a:p>
            <a:r>
              <a:rPr lang="en-US" sz="1200" b="0" i="0" kern="1200" dirty="0">
                <a:solidFill>
                  <a:schemeClr val="tx1"/>
                </a:solidFill>
                <a:effectLst/>
                <a:latin typeface="+mn-lt"/>
                <a:ea typeface="+mn-ea"/>
                <a:cs typeface="+mn-cs"/>
              </a:rPr>
              <a:t>Easily develop and run massively parallel real-time analytics on multiple IoT or non-IoT streams of data using simple SQL like language. Use custom code for advanced scenarios. With no infrastructure to manage, you can process data on-demand, scale instantly, and only pay per job.</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726461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Connect, monitor, and manage billions of IoT assets</a:t>
            </a:r>
          </a:p>
          <a:p>
            <a:r>
              <a:rPr lang="en-US" sz="1200" b="0" i="0" kern="1200" dirty="0">
                <a:solidFill>
                  <a:schemeClr val="tx1"/>
                </a:solidFill>
                <a:effectLst/>
                <a:latin typeface="+mn-lt"/>
                <a:ea typeface="+mn-ea"/>
                <a:cs typeface="+mn-cs"/>
              </a:rPr>
              <a:t>Get started quickly</a:t>
            </a:r>
          </a:p>
          <a:p>
            <a:r>
              <a:rPr lang="en-US" sz="1200" b="0" i="0" kern="1200" dirty="0">
                <a:solidFill>
                  <a:schemeClr val="tx1"/>
                </a:solidFill>
                <a:effectLst/>
                <a:latin typeface="+mn-lt"/>
                <a:ea typeface="+mn-ea"/>
                <a:cs typeface="+mn-cs"/>
              </a:rPr>
              <a:t>Register and provision IoT devices automatically</a:t>
            </a:r>
          </a:p>
          <a:p>
            <a:r>
              <a:rPr lang="en-US" sz="1200" b="0" i="0" kern="1200" dirty="0">
                <a:solidFill>
                  <a:schemeClr val="tx1"/>
                </a:solidFill>
                <a:effectLst/>
                <a:latin typeface="+mn-lt"/>
                <a:ea typeface="+mn-ea"/>
                <a:cs typeface="+mn-cs"/>
              </a:rPr>
              <a:t>Connect and manage billions of IoT devices and assets</a:t>
            </a:r>
          </a:p>
          <a:p>
            <a:r>
              <a:rPr lang="en-US" sz="1200" b="0" i="0" kern="1200" dirty="0">
                <a:solidFill>
                  <a:schemeClr val="tx1"/>
                </a:solidFill>
                <a:effectLst/>
                <a:latin typeface="+mn-lt"/>
                <a:ea typeface="+mn-ea"/>
                <a:cs typeface="+mn-cs"/>
              </a:rPr>
              <a:t>Establish reliable, bi-directional communication</a:t>
            </a:r>
          </a:p>
          <a:p>
            <a:r>
              <a:rPr lang="en-US" sz="1200" b="0" i="0" kern="1200" dirty="0">
                <a:solidFill>
                  <a:schemeClr val="tx1"/>
                </a:solidFill>
                <a:effectLst/>
                <a:latin typeface="+mn-lt"/>
                <a:ea typeface="+mn-ea"/>
                <a:cs typeface="+mn-cs"/>
              </a:rPr>
              <a:t>Enhance the security of your IoT solutions</a:t>
            </a:r>
          </a:p>
          <a:p>
            <a:r>
              <a:rPr lang="en-US" sz="1200" b="0" i="0" kern="1200" dirty="0">
                <a:solidFill>
                  <a:schemeClr val="tx1"/>
                </a:solidFill>
                <a:effectLst/>
                <a:latin typeface="+mn-lt"/>
                <a:ea typeface="+mn-ea"/>
                <a:cs typeface="+mn-cs"/>
              </a:rPr>
              <a:t>Ingest real-time data and upload files to the cloud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507585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6577995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Time Series Insights</a:t>
            </a:r>
          </a:p>
          <a:p>
            <a:r>
              <a:rPr lang="en-US" sz="1200" b="0" i="0" kern="1200" dirty="0">
                <a:solidFill>
                  <a:schemeClr val="tx1"/>
                </a:solidFill>
                <a:effectLst/>
                <a:latin typeface="+mn-lt"/>
                <a:ea typeface="+mn-ea"/>
                <a:cs typeface="+mn-cs"/>
              </a:rPr>
              <a:t>The best platform for storing and managing time-series data</a:t>
            </a:r>
          </a:p>
          <a:p>
            <a:r>
              <a:rPr lang="en-US" sz="1200" b="0" i="0" kern="1200" dirty="0">
                <a:solidFill>
                  <a:schemeClr val="tx1"/>
                </a:solidFill>
                <a:effectLst/>
                <a:latin typeface="+mn-lt"/>
                <a:ea typeface="+mn-ea"/>
                <a:cs typeface="+mn-cs"/>
              </a:rPr>
              <a:t>Azure Time Series Insights is a fully managed analytics, storage, and visualization service for managing IoT-scale time-series data in the cloud. It provides massively scalable time-series data storage and enables you to explore and analyze billions of events streaming in from all over the world in seconds. Use Time Series Insights to store and manage terabytes of time-series data, explore and visualize billions of events simultaneously, conduct root-cause analysis, and to compare multiple sites and assets.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813559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Extend cloud intelligence to edge devices</a:t>
            </a:r>
          </a:p>
          <a:p>
            <a:r>
              <a:rPr lang="en-US" sz="1200" b="0" i="0" kern="1200" dirty="0">
                <a:solidFill>
                  <a:schemeClr val="tx1"/>
                </a:solidFill>
                <a:effectLst/>
                <a:latin typeface="+mn-lt"/>
                <a:ea typeface="+mn-ea"/>
                <a:cs typeface="+mn-cs"/>
              </a:rPr>
              <a:t>Run artificial intelligence at the edge</a:t>
            </a:r>
          </a:p>
          <a:p>
            <a:r>
              <a:rPr lang="en-US" sz="1200" b="0" i="0" kern="1200" dirty="0">
                <a:solidFill>
                  <a:schemeClr val="tx1"/>
                </a:solidFill>
                <a:effectLst/>
                <a:latin typeface="+mn-lt"/>
                <a:ea typeface="+mn-ea"/>
                <a:cs typeface="+mn-cs"/>
              </a:rPr>
              <a:t>Perform edge analytics</a:t>
            </a:r>
          </a:p>
          <a:p>
            <a:r>
              <a:rPr lang="en-US" sz="1200" b="0" i="0" kern="1200" dirty="0">
                <a:solidFill>
                  <a:schemeClr val="tx1"/>
                </a:solidFill>
                <a:effectLst/>
                <a:latin typeface="+mn-lt"/>
                <a:ea typeface="+mn-ea"/>
                <a:cs typeface="+mn-cs"/>
              </a:rPr>
              <a:t>Deploy IoT solutions from cloud to edge</a:t>
            </a:r>
          </a:p>
          <a:p>
            <a:r>
              <a:rPr lang="en-US" sz="1200" b="0" i="0" kern="1200" dirty="0">
                <a:solidFill>
                  <a:schemeClr val="tx1"/>
                </a:solidFill>
                <a:effectLst/>
                <a:latin typeface="+mn-lt"/>
                <a:ea typeface="+mn-ea"/>
                <a:cs typeface="+mn-cs"/>
              </a:rPr>
              <a:t>Manage devices centrally from the cloud</a:t>
            </a:r>
          </a:p>
          <a:p>
            <a:r>
              <a:rPr lang="en-US" sz="1200" b="0" i="0" kern="1200" dirty="0">
                <a:solidFill>
                  <a:schemeClr val="tx1"/>
                </a:solidFill>
                <a:effectLst/>
                <a:latin typeface="+mn-lt"/>
                <a:ea typeface="+mn-ea"/>
                <a:cs typeface="+mn-cs"/>
              </a:rPr>
              <a:t>Operate with offline and intermittent connectivity</a:t>
            </a:r>
          </a:p>
          <a:p>
            <a:r>
              <a:rPr lang="en-US" sz="1200" b="0" i="0" kern="1200" dirty="0">
                <a:solidFill>
                  <a:schemeClr val="tx1"/>
                </a:solidFill>
                <a:effectLst/>
                <a:latin typeface="+mn-lt"/>
                <a:ea typeface="+mn-ea"/>
                <a:cs typeface="+mn-cs"/>
              </a:rPr>
              <a:t>Enable real-time decisions</a:t>
            </a:r>
          </a:p>
          <a:p>
            <a:r>
              <a:rPr lang="en-US" sz="1200" b="0" i="0" kern="1200" dirty="0">
                <a:solidFill>
                  <a:schemeClr val="tx1"/>
                </a:solidFill>
                <a:effectLst/>
                <a:latin typeface="+mn-lt"/>
                <a:ea typeface="+mn-ea"/>
                <a:cs typeface="+mn-cs"/>
              </a:rPr>
              <a:t>Connect new and legacy devices</a:t>
            </a:r>
          </a:p>
          <a:p>
            <a:r>
              <a:rPr lang="en-US" sz="1200" b="0" i="0" kern="1200" dirty="0">
                <a:solidFill>
                  <a:schemeClr val="tx1"/>
                </a:solidFill>
                <a:effectLst/>
                <a:latin typeface="+mn-lt"/>
                <a:ea typeface="+mn-ea"/>
                <a:cs typeface="+mn-cs"/>
              </a:rPr>
              <a:t>Reduce bandwidth costs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2313862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This Informational Bot can answer questions defined in a knowledge set or FAQ using Cognitive Services </a:t>
            </a:r>
            <a:r>
              <a:rPr lang="en-US" sz="1200" b="0" i="0" kern="1200" dirty="0" err="1">
                <a:solidFill>
                  <a:schemeClr val="tx1"/>
                </a:solidFill>
                <a:effectLst/>
                <a:latin typeface="+mn-lt"/>
                <a:ea typeface="+mn-ea"/>
                <a:cs typeface="+mn-cs"/>
              </a:rPr>
              <a:t>QnA</a:t>
            </a:r>
            <a:r>
              <a:rPr lang="en-US" sz="1200" b="0" i="0" kern="1200" dirty="0">
                <a:solidFill>
                  <a:schemeClr val="tx1"/>
                </a:solidFill>
                <a:effectLst/>
                <a:latin typeface="+mn-lt"/>
                <a:ea typeface="+mn-ea"/>
                <a:cs typeface="+mn-cs"/>
              </a:rPr>
              <a:t> Maker and answer more open-ended questions using Azure Search</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7271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Bus is a multi-tenant cloud service</a:t>
            </a:r>
          </a:p>
          <a:p>
            <a:r>
              <a:rPr lang="en-US" sz="1200" b="0" i="0" kern="1200" dirty="0">
                <a:solidFill>
                  <a:schemeClr val="tx1"/>
                </a:solidFill>
                <a:effectLst/>
                <a:latin typeface="+mn-lt"/>
                <a:ea typeface="+mn-ea"/>
                <a:cs typeface="+mn-cs"/>
              </a:rPr>
              <a:t>Microsoft Azure Service Bus is a reliable information delivery service. The purpose of this service is to make communication easier. When two or more parties want to exchange information, they need a communication facilitator.</a:t>
            </a:r>
          </a:p>
          <a:p>
            <a:r>
              <a:rPr lang="en-US" sz="1200" dirty="0">
                <a:solidFill>
                  <a:srgbClr val="5F5F5F">
                    <a:alpha val="99000"/>
                  </a:srgbClr>
                </a:solidFill>
                <a:latin typeface="Segoe UI"/>
              </a:rPr>
              <a:t>AMQP </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Advanced Message Queuing Protocol</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194531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71027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5/14/2018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5038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Event Hubs is a highly scalable data streaming platform and event ingestion service, capable of receiving and processing millions of events per second. Event Hubs can process and store events, data, or telemetry produced by distributed software and devices. Data sent to an event hub can be transformed and stored using any real-time analytics provider or batching/storage adapters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1733044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Azure Relay service facilitates hybrid applications by enabling you to securely expose services that reside within a corporate enterprise network to the public cloud, without having to open a firewall connection, or require intrusive changes to a corporate network infrastructure. Relay supports a variety of different transport protocols and web services standards.</a:t>
            </a:r>
          </a:p>
          <a:p>
            <a:r>
              <a:rPr lang="en-US" sz="1200" b="0" i="0" kern="1200" dirty="0">
                <a:solidFill>
                  <a:schemeClr val="tx1"/>
                </a:solidFill>
                <a:effectLst/>
                <a:latin typeface="+mn-lt"/>
                <a:ea typeface="+mn-ea"/>
                <a:cs typeface="+mn-cs"/>
              </a:rPr>
              <a:t>Windows Communication Foundation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702145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792772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937913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23648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emf"/><Relationship Id="rId1" Type="http://schemas.openxmlformats.org/officeDocument/2006/relationships/slideMaster" Target="../slideMasters/slideMaster6.xml"/><Relationship Id="rId4" Type="http://schemas.openxmlformats.org/officeDocument/2006/relationships/image" Target="../media/image29.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6.xml"/><Relationship Id="rId5" Type="http://schemas.openxmlformats.org/officeDocument/2006/relationships/image" Target="../media/image33.png"/><Relationship Id="rId4" Type="http://schemas.microsoft.com/office/2007/relationships/hdphoto" Target="../media/hdphoto1.wdp"/></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5.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xmlns=""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solidFill>
                  <a:prstClr val="black"/>
                </a:solidFill>
              </a:rPr>
              <a:t>LAB</a:t>
            </a:r>
          </a:p>
        </p:txBody>
      </p:sp>
      <p:sp>
        <p:nvSpPr>
          <p:cNvPr id="6" name="TextBox 5">
            <a:extLst>
              <a:ext uri="{FF2B5EF4-FFF2-40B4-BE49-F238E27FC236}">
                <a16:creationId xmlns:a16="http://schemas.microsoft.com/office/drawing/2014/main" xmlns=""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solidFill>
                  <a:prstClr val="black"/>
                </a:solidFill>
              </a:rPr>
              <a:t>Socialize: </a:t>
            </a:r>
            <a:r>
              <a:rPr lang="en-US" dirty="0">
                <a:solidFill>
                  <a:prstClr val="black"/>
                </a:solidFill>
              </a:rPr>
              <a:t>#70-535 @ITProGuru</a:t>
            </a:r>
          </a:p>
        </p:txBody>
      </p:sp>
      <p:sp>
        <p:nvSpPr>
          <p:cNvPr id="5" name="Text Placeholder 4">
            <a:extLst>
              <a:ext uri="{FF2B5EF4-FFF2-40B4-BE49-F238E27FC236}">
                <a16:creationId xmlns:a16="http://schemas.microsoft.com/office/drawing/2014/main" xmlns=""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8480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702047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13529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6904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0511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58689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173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050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482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54342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61440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defTabSz="457200"/>
            <a:fld id="{C764DE79-268F-4C1A-8933-263129D2AF90}" type="datetimeFigureOut">
              <a:rPr lang="en-US" dirty="0">
                <a:solidFill>
                  <a:srgbClr val="505050"/>
                </a:solidFill>
              </a:rPr>
              <a:pPr defTabSz="457200"/>
              <a:t>5/14/2018</a:t>
            </a:fld>
            <a:endParaRPr lang="en-US" dirty="0">
              <a:solidFill>
                <a:srgbClr val="505050"/>
              </a:solidFill>
            </a:endParaRPr>
          </a:p>
        </p:txBody>
      </p:sp>
      <p:sp>
        <p:nvSpPr>
          <p:cNvPr id="5" name="Footer Placeholder 4"/>
          <p:cNvSpPr>
            <a:spLocks noGrp="1"/>
          </p:cNvSpPr>
          <p:nvPr>
            <p:ph type="ftr" sz="quarter" idx="11"/>
          </p:nvPr>
        </p:nvSpPr>
        <p:spPr/>
        <p:txBody>
          <a:bodyPr/>
          <a:lstStyle/>
          <a:p>
            <a:pPr defTabSz="457200"/>
            <a:endParaRPr lang="en-US" dirty="0">
              <a:solidFill>
                <a:srgbClr val="505050"/>
              </a:solidFill>
            </a:endParaRPr>
          </a:p>
        </p:txBody>
      </p:sp>
      <p:sp>
        <p:nvSpPr>
          <p:cNvPr id="6" name="Slide Number Placeholder 5"/>
          <p:cNvSpPr>
            <a:spLocks noGrp="1"/>
          </p:cNvSpPr>
          <p:nvPr>
            <p:ph type="sldNum" sz="quarter" idx="12"/>
          </p:nvPr>
        </p:nvSpPr>
        <p:spPr/>
        <p:txBody>
          <a:bodyPr/>
          <a:lstStyle/>
          <a:p>
            <a:pPr defTabSz="457200"/>
            <a:fld id="{48F63A3B-78C7-47BE-AE5E-E10140E04643}" type="slidenum">
              <a:rPr lang="en-US" dirty="0">
                <a:solidFill>
                  <a:srgbClr val="505050"/>
                </a:solidFill>
              </a:rPr>
              <a:pPr defTabSz="457200"/>
              <a:t>‹#›</a:t>
            </a:fld>
            <a:endParaRPr lang="en-US" dirty="0">
              <a:solidFill>
                <a:srgbClr val="505050"/>
              </a:solidFill>
            </a:endParaRPr>
          </a:p>
        </p:txBody>
      </p:sp>
    </p:spTree>
    <p:extLst>
      <p:ext uri="{BB962C8B-B14F-4D97-AF65-F5344CB8AC3E}">
        <p14:creationId xmlns:p14="http://schemas.microsoft.com/office/powerpoint/2010/main" val="3876255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912350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1211342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94919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9679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741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4711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2"/>
            <a:ext cx="9172873" cy="662129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
        <p:nvSpPr>
          <p:cNvPr id="9" name="TextBox 8"/>
          <p:cNvSpPr txBox="1"/>
          <p:nvPr userDrawn="1"/>
        </p:nvSpPr>
        <p:spPr>
          <a:xfrm>
            <a:off x="9504556" y="5726841"/>
            <a:ext cx="2671947" cy="400414"/>
          </a:xfrm>
          <a:prstGeom prst="rect">
            <a:avLst/>
          </a:prstGeom>
          <a:noFill/>
          <a:effectLst/>
        </p:spPr>
        <p:txBody>
          <a:bodyPr wrap="none" lIns="179259" tIns="143407" rIns="179259" bIns="143407" rtlCol="0">
            <a:spAutoFit/>
          </a:bodyPr>
          <a:lstStyle/>
          <a:p>
            <a:pPr algn="r" defTabSz="914192">
              <a:lnSpc>
                <a:spcPct val="90000"/>
              </a:lnSpc>
              <a:spcAft>
                <a:spcPts val="588"/>
              </a:spcAft>
            </a:pPr>
            <a:r>
              <a:rPr lang="en-US" sz="800" dirty="0">
                <a:solidFill>
                  <a:srgbClr val="FFFFFF"/>
                </a:solidFill>
                <a:latin typeface="Segoe UI Light" charset="0"/>
              </a:rPr>
              <a:t>Photo used under CC http://www.wocintechchat.com/</a:t>
            </a:r>
          </a:p>
        </p:txBody>
      </p:sp>
    </p:spTree>
    <p:extLst>
      <p:ext uri="{BB962C8B-B14F-4D97-AF65-F5344CB8AC3E}">
        <p14:creationId xmlns:p14="http://schemas.microsoft.com/office/powerpoint/2010/main" val="3241049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9"/>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277468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5338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2"/>
            <a:ext cx="9172873" cy="6621296"/>
          </a:xfrm>
          <a:prstGeom prst="rect">
            <a:avLst/>
          </a:prstGeom>
        </p:spPr>
      </p:pic>
      <p:sp>
        <p:nvSpPr>
          <p:cNvPr id="2" name="Title 1"/>
          <p:cNvSpPr>
            <a:spLocks noGrp="1"/>
          </p:cNvSpPr>
          <p:nvPr>
            <p:ph type="title" hasCustomPrompt="1"/>
          </p:nvPr>
        </p:nvSpPr>
        <p:spPr>
          <a:xfrm>
            <a:off x="568047" y="2084173"/>
            <a:ext cx="11354715"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9896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49832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1652581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2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8"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0034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9561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9949050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557908521"/>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xmlns=""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xmlns=""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xmlns=""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
        <p:nvSpPr>
          <p:cNvPr id="8" name="Text Placeholder 6">
            <a:extLst>
              <a:ext uri="{FF2B5EF4-FFF2-40B4-BE49-F238E27FC236}">
                <a16:creationId xmlns:a16="http://schemas.microsoft.com/office/drawing/2014/main" xmlns=""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42119517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xmlns=""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xmlns=""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xmlns=""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328034383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xmlns=""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298552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xmlns=""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1357466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fontAlgn="base">
              <a:spcBef>
                <a:spcPct val="0"/>
              </a:spcBef>
              <a:spcAft>
                <a:spcPct val="0"/>
              </a:spcAft>
            </a:pPr>
            <a:r>
              <a:rPr lang="en-US" sz="4050" b="1" dirty="0">
                <a:solidFill>
                  <a:srgbClr val="000000"/>
                </a:solidFill>
                <a:cs typeface="Arial" charset="0"/>
              </a:rPr>
              <a:t>EXAM TIP!</a:t>
            </a:r>
          </a:p>
        </p:txBody>
      </p:sp>
      <p:sp>
        <p:nvSpPr>
          <p:cNvPr id="6" name="Text Placeholder 4">
            <a:extLst>
              <a:ext uri="{FF2B5EF4-FFF2-40B4-BE49-F238E27FC236}">
                <a16:creationId xmlns:a16="http://schemas.microsoft.com/office/drawing/2014/main" xmlns=""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xmlns=""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134267625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0253393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a:extLst>
              <a:ext uri="{FF2B5EF4-FFF2-40B4-BE49-F238E27FC236}">
                <a16:creationId xmlns:a16="http://schemas.microsoft.com/office/drawing/2014/main" xmlns=""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xmlns=""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3507233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9746102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4671400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xmlns=""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xmlns=""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xmlns="" id="{2E5CD9C4-3903-4CFA-9CED-0878686ABD1A}"/>
              </a:ext>
            </a:extLst>
          </p:cNvPr>
          <p:cNvSpPr/>
          <p:nvPr userDrawn="1"/>
        </p:nvSpPr>
        <p:spPr>
          <a:xfrm>
            <a:off x="211266" y="117610"/>
            <a:ext cx="1903085" cy="715581"/>
          </a:xfrm>
          <a:prstGeom prst="rect">
            <a:avLst/>
          </a:prstGeom>
        </p:spPr>
        <p:txBody>
          <a:bodyPr wrap="none">
            <a:spAutoFit/>
          </a:bodyPr>
          <a:lstStyle/>
          <a:p>
            <a:pPr fontAlgn="base">
              <a:spcBef>
                <a:spcPct val="0"/>
              </a:spcBef>
              <a:spcAft>
                <a:spcPct val="0"/>
              </a:spcAft>
            </a:pPr>
            <a:r>
              <a:rPr lang="en-US" sz="4050" b="1" dirty="0">
                <a:solidFill>
                  <a:srgbClr val="00B0F0"/>
                </a:solidFill>
                <a:cs typeface="Arial" charset="0"/>
              </a:rPr>
              <a:t>DEMO</a:t>
            </a:r>
          </a:p>
        </p:txBody>
      </p:sp>
      <p:sp>
        <p:nvSpPr>
          <p:cNvPr id="9" name="TextBox 8">
            <a:extLst>
              <a:ext uri="{FF2B5EF4-FFF2-40B4-BE49-F238E27FC236}">
                <a16:creationId xmlns:a16="http://schemas.microsoft.com/office/drawing/2014/main" xmlns=""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424050077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xmlns="" id="{36E8BE26-ED1E-4BC3-AABB-33679E13D11C}"/>
              </a:ext>
            </a:extLst>
          </p:cNvPr>
          <p:cNvSpPr/>
          <p:nvPr userDrawn="1"/>
        </p:nvSpPr>
        <p:spPr>
          <a:xfrm>
            <a:off x="211266" y="117610"/>
            <a:ext cx="1314784" cy="715581"/>
          </a:xfrm>
          <a:prstGeom prst="rect">
            <a:avLst/>
          </a:prstGeom>
        </p:spPr>
        <p:txBody>
          <a:bodyPr wrap="none">
            <a:spAutoFit/>
          </a:bodyPr>
          <a:lstStyle/>
          <a:p>
            <a:pPr fontAlgn="base">
              <a:spcBef>
                <a:spcPct val="0"/>
              </a:spcBef>
              <a:spcAft>
                <a:spcPct val="0"/>
              </a:spcAft>
            </a:pPr>
            <a:r>
              <a:rPr lang="en-US" sz="4050" b="1" dirty="0">
                <a:solidFill>
                  <a:srgbClr val="00B0F0"/>
                </a:solidFill>
                <a:cs typeface="Arial" charset="0"/>
              </a:rPr>
              <a:t>LAB</a:t>
            </a:r>
          </a:p>
        </p:txBody>
      </p:sp>
      <p:sp>
        <p:nvSpPr>
          <p:cNvPr id="8" name="Text Placeholder 4">
            <a:extLst>
              <a:ext uri="{FF2B5EF4-FFF2-40B4-BE49-F238E27FC236}">
                <a16:creationId xmlns:a16="http://schemas.microsoft.com/office/drawing/2014/main" xmlns=""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397732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xmlns=""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b="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xmlns=""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012654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xmlns=""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047820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816262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xmlns=""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xmlns="" val="612254498"/>
                    </a:ext>
                  </a:extLst>
                </a:gridCol>
                <a:gridCol w="3595073">
                  <a:extLst>
                    <a:ext uri="{9D8B030D-6E8A-4147-A177-3AD203B41FA5}">
                      <a16:colId xmlns:a16="http://schemas.microsoft.com/office/drawing/2014/main" xmlns="" val="1261049811"/>
                    </a:ext>
                  </a:extLst>
                </a:gridCol>
                <a:gridCol w="321409">
                  <a:extLst>
                    <a:ext uri="{9D8B030D-6E8A-4147-A177-3AD203B41FA5}">
                      <a16:colId xmlns:a16="http://schemas.microsoft.com/office/drawing/2014/main" xmlns="" val="2638922956"/>
                    </a:ext>
                  </a:extLst>
                </a:gridCol>
                <a:gridCol w="3595073">
                  <a:extLst>
                    <a:ext uri="{9D8B030D-6E8A-4147-A177-3AD203B41FA5}">
                      <a16:colId xmlns:a16="http://schemas.microsoft.com/office/drawing/2014/main" xmlns="" val="1530065899"/>
                    </a:ext>
                  </a:extLst>
                </a:gridCol>
                <a:gridCol w="295473">
                  <a:extLst>
                    <a:ext uri="{9D8B030D-6E8A-4147-A177-3AD203B41FA5}">
                      <a16:colId xmlns:a16="http://schemas.microsoft.com/office/drawing/2014/main" xmlns="" val="1628348927"/>
                    </a:ext>
                  </a:extLst>
                </a:gridCol>
                <a:gridCol w="3595073">
                  <a:extLst>
                    <a:ext uri="{9D8B030D-6E8A-4147-A177-3AD203B41FA5}">
                      <a16:colId xmlns:a16="http://schemas.microsoft.com/office/drawing/2014/main" xmlns=""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02296024"/>
                  </a:ext>
                </a:extLst>
              </a:tr>
            </a:tbl>
          </a:graphicData>
        </a:graphic>
      </p:graphicFrame>
      <p:sp>
        <p:nvSpPr>
          <p:cNvPr id="7" name="TextBox 6">
            <a:extLst>
              <a:ext uri="{FF2B5EF4-FFF2-40B4-BE49-F238E27FC236}">
                <a16:creationId xmlns:a16="http://schemas.microsoft.com/office/drawing/2014/main" xmlns=""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Results</a:t>
            </a:r>
          </a:p>
        </p:txBody>
      </p:sp>
      <p:sp>
        <p:nvSpPr>
          <p:cNvPr id="8" name="TextBox 7">
            <a:extLst>
              <a:ext uri="{FF2B5EF4-FFF2-40B4-BE49-F238E27FC236}">
                <a16:creationId xmlns:a16="http://schemas.microsoft.com/office/drawing/2014/main" xmlns=""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Resources</a:t>
            </a:r>
          </a:p>
        </p:txBody>
      </p:sp>
      <p:sp>
        <p:nvSpPr>
          <p:cNvPr id="10" name="TextBox 9">
            <a:extLst>
              <a:ext uri="{FF2B5EF4-FFF2-40B4-BE49-F238E27FC236}">
                <a16:creationId xmlns:a16="http://schemas.microsoft.com/office/drawing/2014/main" xmlns=""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Steps</a:t>
            </a:r>
          </a:p>
        </p:txBody>
      </p:sp>
      <p:sp>
        <p:nvSpPr>
          <p:cNvPr id="19" name="Text Placeholder 18">
            <a:extLst>
              <a:ext uri="{FF2B5EF4-FFF2-40B4-BE49-F238E27FC236}">
                <a16:creationId xmlns:a16="http://schemas.microsoft.com/office/drawing/2014/main" xmlns=""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xmlns=""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xmlns=""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xmlns=""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xmlns=""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xmlns=""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xmlns=""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b="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3305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xmlns=""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954921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5224238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45406904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xmlns=""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7507321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xmlns=""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7493883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sz="1800" b="1">
              <a:solidFill>
                <a:srgbClr val="000000"/>
              </a:solidFill>
              <a:cs typeface="Arial" charset="0"/>
            </a:endParaRPr>
          </a:p>
        </p:txBody>
      </p:sp>
      <p:sp>
        <p:nvSpPr>
          <p:cNvPr id="6" name="Rectangle 5">
            <a:extLst>
              <a:ext uri="{FF2B5EF4-FFF2-40B4-BE49-F238E27FC236}">
                <a16:creationId xmlns:a16="http://schemas.microsoft.com/office/drawing/2014/main" xmlns=""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sz="1800" b="1">
              <a:solidFill>
                <a:srgbClr val="000000"/>
              </a:solidFill>
              <a:cs typeface="Arial"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xmlns=""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2705678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xmlns=""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608945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84437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33297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fontAlgn="base">
              <a:spcBef>
                <a:spcPct val="0"/>
              </a:spcBef>
              <a:spcAft>
                <a:spcPct val="0"/>
              </a:spcAft>
            </a:pPr>
            <a:fld id="{368406B1-5395-4EAD-BD16-C032EA563FF8}" type="datetimeFigureOut">
              <a:rPr lang="en-US" b="1">
                <a:solidFill>
                  <a:srgbClr val="000000"/>
                </a:solidFill>
                <a:cs typeface="Arial" charset="0"/>
              </a:rPr>
              <a:pPr fontAlgn="base">
                <a:spcBef>
                  <a:spcPct val="0"/>
                </a:spcBef>
                <a:spcAft>
                  <a:spcPct val="0"/>
                </a:spcAft>
              </a:pPr>
              <a:t>5/14/2018</a:t>
            </a:fld>
            <a:endParaRPr lang="en-US" b="1" dirty="0">
              <a:solidFill>
                <a:srgbClr val="000000"/>
              </a:solidFill>
              <a:cs typeface="Arial" charset="0"/>
            </a:endParaRPr>
          </a:p>
        </p:txBody>
      </p:sp>
      <p:sp>
        <p:nvSpPr>
          <p:cNvPr id="5" name="Footer Placeholder 4"/>
          <p:cNvSpPr>
            <a:spLocks noGrp="1"/>
          </p:cNvSpPr>
          <p:nvPr>
            <p:ph type="ftr" sz="quarter" idx="11"/>
          </p:nvPr>
        </p:nvSpPr>
        <p:spPr/>
        <p:txBody>
          <a:bodyPr/>
          <a:lstStyle/>
          <a:p>
            <a:pPr fontAlgn="base">
              <a:spcBef>
                <a:spcPct val="0"/>
              </a:spcBef>
              <a:spcAft>
                <a:spcPct val="0"/>
              </a:spcAft>
            </a:pPr>
            <a:endParaRPr lang="en-US" b="1" dirty="0">
              <a:solidFill>
                <a:srgbClr val="000000"/>
              </a:solidFill>
              <a:cs typeface="Arial" charset="0"/>
            </a:endParaRPr>
          </a:p>
        </p:txBody>
      </p:sp>
      <p:sp>
        <p:nvSpPr>
          <p:cNvPr id="6" name="Slide Number Placeholder 5"/>
          <p:cNvSpPr>
            <a:spLocks noGrp="1"/>
          </p:cNvSpPr>
          <p:nvPr>
            <p:ph type="sldNum" sz="quarter" idx="12"/>
          </p:nvPr>
        </p:nvSpPr>
        <p:spPr/>
        <p:txBody>
          <a:bodyPr/>
          <a:lstStyle/>
          <a:p>
            <a:pPr fontAlgn="base">
              <a:spcBef>
                <a:spcPct val="0"/>
              </a:spcBef>
              <a:spcAft>
                <a:spcPct val="0"/>
              </a:spcAft>
            </a:pPr>
            <a:fld id="{2AD9E620-94DA-46AD-A290-2756EFB5EED5}" type="slidenum">
              <a:rPr lang="en-US" b="1">
                <a:solidFill>
                  <a:srgbClr val="000000"/>
                </a:solidFill>
                <a:cs typeface="Arial" charset="0"/>
              </a:rPr>
              <a:pPr fontAlgn="base">
                <a:spcBef>
                  <a:spcPct val="0"/>
                </a:spcBef>
                <a:spcAft>
                  <a:spcPct val="0"/>
                </a:spcAft>
              </a:pPr>
              <a:t>‹#›</a:t>
            </a:fld>
            <a:endParaRPr lang="en-US" b="1" dirty="0">
              <a:solidFill>
                <a:srgbClr val="000000"/>
              </a:solidFill>
              <a:cs typeface="Arial" charset="0"/>
            </a:endParaRPr>
          </a:p>
        </p:txBody>
      </p:sp>
    </p:spTree>
    <p:extLst>
      <p:ext uri="{BB962C8B-B14F-4D97-AF65-F5344CB8AC3E}">
        <p14:creationId xmlns:p14="http://schemas.microsoft.com/office/powerpoint/2010/main" val="393832400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fontAlgn="base">
              <a:spcBef>
                <a:spcPct val="0"/>
              </a:spcBef>
              <a:spcAft>
                <a:spcPct val="0"/>
              </a:spcAft>
            </a:pPr>
            <a:fld id="{A503EBAF-BB52-4FEC-9EE9-8BBEE62A6D43}" type="datetimeFigureOut">
              <a:rPr lang="de-DE" b="1">
                <a:solidFill>
                  <a:prstClr val="black">
                    <a:tint val="75000"/>
                  </a:prstClr>
                </a:solidFill>
                <a:cs typeface="Arial" charset="0"/>
              </a:rPr>
              <a:pPr fontAlgn="base">
                <a:spcBef>
                  <a:spcPct val="0"/>
                </a:spcBef>
                <a:spcAft>
                  <a:spcPct val="0"/>
                </a:spcAft>
              </a:pPr>
              <a:t>14.05.2018</a:t>
            </a:fld>
            <a:endParaRPr lang="de-DE" b="1">
              <a:solidFill>
                <a:prstClr val="black">
                  <a:tint val="75000"/>
                </a:prstClr>
              </a:solidFill>
              <a:cs typeface="Arial" charset="0"/>
            </a:endParaRPr>
          </a:p>
        </p:txBody>
      </p:sp>
      <p:sp>
        <p:nvSpPr>
          <p:cNvPr id="3" name="Footer Placeholder 2"/>
          <p:cNvSpPr>
            <a:spLocks noGrp="1"/>
          </p:cNvSpPr>
          <p:nvPr>
            <p:ph type="ftr" sz="quarter" idx="11"/>
          </p:nvPr>
        </p:nvSpPr>
        <p:spPr/>
        <p:txBody>
          <a:bodyPr/>
          <a:lstStyle/>
          <a:p>
            <a:pPr fontAlgn="base">
              <a:spcBef>
                <a:spcPct val="0"/>
              </a:spcBef>
              <a:spcAft>
                <a:spcPct val="0"/>
              </a:spcAft>
            </a:pPr>
            <a:endParaRPr lang="de-DE" b="1">
              <a:solidFill>
                <a:prstClr val="black">
                  <a:tint val="75000"/>
                </a:prstClr>
              </a:solidFill>
              <a:cs typeface="Arial" charset="0"/>
            </a:endParaRPr>
          </a:p>
        </p:txBody>
      </p:sp>
      <p:sp>
        <p:nvSpPr>
          <p:cNvPr id="4" name="Slide Number Placeholder 3"/>
          <p:cNvSpPr>
            <a:spLocks noGrp="1"/>
          </p:cNvSpPr>
          <p:nvPr>
            <p:ph type="sldNum" sz="quarter" idx="12"/>
          </p:nvPr>
        </p:nvSpPr>
        <p:spPr/>
        <p:txBody>
          <a:bodyPr/>
          <a:lstStyle/>
          <a:p>
            <a:pPr fontAlgn="base">
              <a:spcBef>
                <a:spcPct val="0"/>
              </a:spcBef>
              <a:spcAft>
                <a:spcPct val="0"/>
              </a:spcAft>
            </a:pPr>
            <a:fld id="{78737CF5-2D32-48D6-9100-749DEC1D6F62}" type="slidenum">
              <a:rPr lang="de-DE" b="1">
                <a:solidFill>
                  <a:prstClr val="black">
                    <a:tint val="75000"/>
                  </a:prstClr>
                </a:solidFill>
                <a:cs typeface="Arial" charset="0"/>
              </a:rPr>
              <a:pPr fontAlgn="base">
                <a:spcBef>
                  <a:spcPct val="0"/>
                </a:spcBef>
                <a:spcAft>
                  <a:spcPct val="0"/>
                </a:spcAft>
              </a:pPr>
              <a:t>‹#›</a:t>
            </a:fld>
            <a:endParaRPr lang="de-DE" b="1">
              <a:solidFill>
                <a:prstClr val="black">
                  <a:tint val="75000"/>
                </a:prstClr>
              </a:solidFill>
              <a:cs typeface="Arial" charset="0"/>
            </a:endParaRPr>
          </a:p>
        </p:txBody>
      </p:sp>
    </p:spTree>
    <p:extLst>
      <p:ext uri="{BB962C8B-B14F-4D97-AF65-F5344CB8AC3E}">
        <p14:creationId xmlns:p14="http://schemas.microsoft.com/office/powerpoint/2010/main" val="159074673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2148093063"/>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1463822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009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731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fontAlgn="base">
              <a:spcBef>
                <a:spcPct val="0"/>
              </a:spcBef>
              <a:spcAft>
                <a:spcPct val="0"/>
              </a:spcAft>
            </a:pPr>
            <a:fld id="{322112DF-AEA9-46D0-9198-E39315499B29}" type="datetimeFigureOut">
              <a:rPr lang="en-US" b="1">
                <a:solidFill>
                  <a:srgbClr val="000000"/>
                </a:solidFill>
                <a:cs typeface="Arial" charset="0"/>
              </a:rPr>
              <a:pPr fontAlgn="base">
                <a:spcBef>
                  <a:spcPct val="0"/>
                </a:spcBef>
                <a:spcAft>
                  <a:spcPct val="0"/>
                </a:spcAft>
              </a:pPr>
              <a:t>5/14/2018</a:t>
            </a:fld>
            <a:endParaRPr lang="en-US" b="1">
              <a:solidFill>
                <a:srgbClr val="000000"/>
              </a:solidFill>
              <a:cs typeface="Arial" charset="0"/>
            </a:endParaRPr>
          </a:p>
        </p:txBody>
      </p:sp>
      <p:sp>
        <p:nvSpPr>
          <p:cNvPr id="4" name="Footer Placeholder 3"/>
          <p:cNvSpPr>
            <a:spLocks noGrp="1"/>
          </p:cNvSpPr>
          <p:nvPr>
            <p:ph type="ftr" sz="quarter" idx="11"/>
          </p:nvPr>
        </p:nvSpPr>
        <p:spPr/>
        <p:txBody>
          <a:bodyPr/>
          <a:lstStyle/>
          <a:p>
            <a:pPr fontAlgn="base">
              <a:spcBef>
                <a:spcPct val="0"/>
              </a:spcBef>
              <a:spcAft>
                <a:spcPct val="0"/>
              </a:spcAft>
            </a:pPr>
            <a:endParaRPr lang="en-US" b="1">
              <a:solidFill>
                <a:srgbClr val="000000"/>
              </a:solidFill>
              <a:cs typeface="Arial" charset="0"/>
            </a:endParaRPr>
          </a:p>
        </p:txBody>
      </p:sp>
      <p:sp>
        <p:nvSpPr>
          <p:cNvPr id="5" name="Slide Number Placeholder 4"/>
          <p:cNvSpPr>
            <a:spLocks noGrp="1"/>
          </p:cNvSpPr>
          <p:nvPr>
            <p:ph type="sldNum" sz="quarter" idx="12"/>
          </p:nvPr>
        </p:nvSpPr>
        <p:spPr/>
        <p:txBody>
          <a:bodyPr/>
          <a:lstStyle/>
          <a:p>
            <a:pPr fontAlgn="base">
              <a:spcBef>
                <a:spcPct val="0"/>
              </a:spcBef>
              <a:spcAft>
                <a:spcPct val="0"/>
              </a:spcAft>
            </a:pPr>
            <a:fld id="{60D522F0-6F43-4B7F-AE6B-C53CF5A2C6DA}" type="slidenum">
              <a:rPr lang="en-US" b="1">
                <a:solidFill>
                  <a:srgbClr val="000000"/>
                </a:solidFill>
                <a:cs typeface="Arial" charset="0"/>
              </a:rPr>
              <a:pPr fontAlgn="base">
                <a:spcBef>
                  <a:spcPct val="0"/>
                </a:spcBef>
                <a:spcAft>
                  <a:spcPct val="0"/>
                </a:spcAft>
              </a:pPr>
              <a:t>‹#›</a:t>
            </a:fld>
            <a:endParaRPr lang="en-US" b="1">
              <a:solidFill>
                <a:srgbClr val="000000"/>
              </a:solidFill>
              <a:cs typeface="Arial" charset="0"/>
            </a:endParaRPr>
          </a:p>
        </p:txBody>
      </p:sp>
    </p:spTree>
    <p:extLst>
      <p:ext uri="{BB962C8B-B14F-4D97-AF65-F5344CB8AC3E}">
        <p14:creationId xmlns:p14="http://schemas.microsoft.com/office/powerpoint/2010/main" val="207421056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4"/>
            <a:ext cx="11151917" cy="757131"/>
          </a:xfrm>
        </p:spPr>
        <p:txBody>
          <a:bodyPr/>
          <a:lstStyle>
            <a:lvl1pPr>
              <a:defRPr sz="4125"/>
            </a:lvl1pPr>
          </a:lstStyle>
          <a:p>
            <a:r>
              <a:rPr lang="en-US"/>
              <a:t>Click to edit Master title style</a:t>
            </a:r>
          </a:p>
        </p:txBody>
      </p:sp>
      <p:sp>
        <p:nvSpPr>
          <p:cNvPr id="5" name="Text Placeholder 4"/>
          <p:cNvSpPr>
            <a:spLocks noGrp="1"/>
          </p:cNvSpPr>
          <p:nvPr>
            <p:ph type="body" sz="quarter" idx="10"/>
          </p:nvPr>
        </p:nvSpPr>
        <p:spPr>
          <a:xfrm>
            <a:off x="519250" y="1447800"/>
            <a:ext cx="11151917" cy="946413"/>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49" indent="-30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0" indent="-2595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53" indent="-25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736890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904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5"/>
            <a:ext cx="2844800" cy="365125"/>
          </a:xfrm>
          <a:prstGeom prst="rect">
            <a:avLst/>
          </a:prstGeom>
        </p:spPr>
        <p:txBody>
          <a:bodyPr/>
          <a:lstStyle/>
          <a:p>
            <a:pPr fontAlgn="base">
              <a:spcBef>
                <a:spcPct val="0"/>
              </a:spcBef>
              <a:spcAft>
                <a:spcPct val="0"/>
              </a:spcAft>
            </a:pPr>
            <a:fld id="{FD5DACB9-5D84-4CE7-9B4B-05AD977395C1}" type="datetimeFigureOut">
              <a:rPr lang="en-US" b="1">
                <a:solidFill>
                  <a:prstClr val="black">
                    <a:tint val="75000"/>
                  </a:prstClr>
                </a:solidFill>
                <a:cs typeface="Arial" charset="0"/>
              </a:rPr>
              <a:pPr fontAlgn="base">
                <a:spcBef>
                  <a:spcPct val="0"/>
                </a:spcBef>
                <a:spcAft>
                  <a:spcPct val="0"/>
                </a:spcAft>
              </a:pPr>
              <a:t>5/14/2018</a:t>
            </a:fld>
            <a:endParaRPr lang="en-US" b="1">
              <a:solidFill>
                <a:prstClr val="black">
                  <a:tint val="75000"/>
                </a:prstClr>
              </a:solidFill>
              <a:cs typeface="Arial" charset="0"/>
            </a:endParaRPr>
          </a:p>
        </p:txBody>
      </p:sp>
      <p:sp>
        <p:nvSpPr>
          <p:cNvPr id="4" name="Footer Placeholder 3"/>
          <p:cNvSpPr>
            <a:spLocks noGrp="1"/>
          </p:cNvSpPr>
          <p:nvPr>
            <p:ph type="ftr" sz="quarter" idx="11"/>
          </p:nvPr>
        </p:nvSpPr>
        <p:spPr>
          <a:xfrm>
            <a:off x="4165601" y="6356355"/>
            <a:ext cx="3860800" cy="365125"/>
          </a:xfrm>
          <a:prstGeom prst="rect">
            <a:avLst/>
          </a:prstGeom>
        </p:spPr>
        <p:txBody>
          <a:bodyPr/>
          <a:lstStyle/>
          <a:p>
            <a:pPr fontAlgn="base">
              <a:spcBef>
                <a:spcPct val="0"/>
              </a:spcBef>
              <a:spcAft>
                <a:spcPct val="0"/>
              </a:spcAft>
            </a:pPr>
            <a:endParaRPr lang="en-US" b="1">
              <a:solidFill>
                <a:prstClr val="black">
                  <a:tint val="75000"/>
                </a:prstClr>
              </a:solidFill>
              <a:cs typeface="Arial" charset="0"/>
            </a:endParaRPr>
          </a:p>
        </p:txBody>
      </p:sp>
      <p:sp>
        <p:nvSpPr>
          <p:cNvPr id="5" name="Slide Number Placeholder 4"/>
          <p:cNvSpPr>
            <a:spLocks noGrp="1"/>
          </p:cNvSpPr>
          <p:nvPr>
            <p:ph type="sldNum" sz="quarter" idx="12"/>
          </p:nvPr>
        </p:nvSpPr>
        <p:spPr>
          <a:xfrm>
            <a:off x="8737601" y="6356355"/>
            <a:ext cx="2844800" cy="365125"/>
          </a:xfrm>
          <a:prstGeom prst="rect">
            <a:avLst/>
          </a:prstGeom>
        </p:spPr>
        <p:txBody>
          <a:bodyPr/>
          <a:lstStyle/>
          <a:p>
            <a:pPr fontAlgn="base">
              <a:spcBef>
                <a:spcPct val="0"/>
              </a:spcBef>
              <a:spcAft>
                <a:spcPct val="0"/>
              </a:spcAft>
            </a:pPr>
            <a:fld id="{CCEEC192-A182-4281-BB3C-80D5823A9BAE}" type="slidenum">
              <a:rPr lang="en-US" b="1">
                <a:solidFill>
                  <a:prstClr val="black">
                    <a:tint val="75000"/>
                  </a:prstClr>
                </a:solidFill>
                <a:cs typeface="Arial" charset="0"/>
              </a:rPr>
              <a:pPr fontAlgn="base">
                <a:spcBef>
                  <a:spcPct val="0"/>
                </a:spcBef>
                <a:spcAft>
                  <a:spcPct val="0"/>
                </a:spcAft>
              </a:pPr>
              <a:t>‹#›</a:t>
            </a:fld>
            <a:endParaRPr lang="en-US" b="1">
              <a:solidFill>
                <a:prstClr val="black">
                  <a:tint val="75000"/>
                </a:prstClr>
              </a:solidFill>
              <a:cs typeface="Arial" charset="0"/>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2770246646"/>
      </p:ext>
    </p:extLst>
  </p:cSld>
  <p:clrMapOvr>
    <a:overrideClrMapping bg1="lt1" tx1="dk1" bg2="lt2" tx2="dk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solidFill>
                  <a:prstClr val="black">
                    <a:tint val="75000"/>
                  </a:prstClr>
                </a:solidFill>
              </a:rPr>
              <a:pPr/>
              <a:t>5/14/2018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568612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solidFill>
                  <a:prstClr val="black">
                    <a:tint val="75000"/>
                  </a:prstClr>
                </a:solidFill>
              </a:rPr>
              <a:pPr/>
              <a:t>5/14/2018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253020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solidFill>
                  <a:prstClr val="black">
                    <a:tint val="75000"/>
                  </a:prstClr>
                </a:solidFill>
              </a:rPr>
              <a:pPr/>
              <a:t>5/14/2018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778502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solidFill>
                  <a:prstClr val="black">
                    <a:tint val="75000"/>
                  </a:prstClr>
                </a:solidFill>
              </a:rPr>
              <a:pPr/>
              <a:t>5/14/2018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6066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245738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solidFill>
                  <a:prstClr val="black">
                    <a:tint val="75000"/>
                  </a:prstClr>
                </a:solidFill>
              </a:rPr>
              <a:pPr/>
              <a:t>5/14/2018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3138708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solidFill>
                  <a:prstClr val="black">
                    <a:tint val="75000"/>
                  </a:prstClr>
                </a:solidFill>
              </a:rPr>
              <a:pPr/>
              <a:t>5/14/2018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490430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solidFill>
                  <a:prstClr val="black">
                    <a:tint val="75000"/>
                  </a:prstClr>
                </a:solidFill>
              </a:rPr>
              <a:pPr/>
              <a:t>5/14/2018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939981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solidFill>
                  <a:prstClr val="black">
                    <a:tint val="75000"/>
                  </a:prstClr>
                </a:solidFill>
              </a:rPr>
              <a:pPr/>
              <a:t>5/14/2018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163545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solidFill>
                  <a:prstClr val="black">
                    <a:tint val="75000"/>
                  </a:prstClr>
                </a:solidFill>
              </a:rPr>
              <a:pPr/>
              <a:t>5/14/2018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469650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solidFill>
                  <a:prstClr val="black">
                    <a:tint val="75000"/>
                  </a:prstClr>
                </a:solidFill>
              </a:rPr>
              <a:pPr/>
              <a:t>5/14/2018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46685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solidFill>
                  <a:prstClr val="black">
                    <a:tint val="75000"/>
                  </a:prstClr>
                </a:solidFill>
              </a:rPr>
              <a:pPr/>
              <a:t>5/14/2018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080248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98771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761715"/>
          </a:xfrm>
        </p:spPr>
        <p:txBody>
          <a:bodyPr/>
          <a:lstStyle/>
          <a:p>
            <a:r>
              <a:rPr lang="en-US"/>
              <a:t>Click to edit Master title style</a:t>
            </a:r>
          </a:p>
        </p:txBody>
      </p:sp>
    </p:spTree>
    <p:extLst>
      <p:ext uri="{BB962C8B-B14F-4D97-AF65-F5344CB8AC3E}">
        <p14:creationId xmlns:p14="http://schemas.microsoft.com/office/powerpoint/2010/main" val="327431172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34614916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84944757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181433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896005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396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524478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404598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06305675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solidFill>
                  <a:prstClr val="black">
                    <a:tint val="75000"/>
                  </a:prstClr>
                </a:solidFill>
              </a:rPr>
              <a:pPr/>
              <a:t>5/14/2018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A63FAA-AB64-406E-890B-ED47F6FD6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128338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solidFill>
                  <a:prstClr val="black">
                    <a:tint val="75000"/>
                  </a:prstClr>
                </a:solidFill>
              </a:rPr>
              <a:pPr/>
              <a:t>5/14/2018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A63FAA-AB64-406E-890B-ED47F6FD6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608578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solidFill>
                  <a:prstClr val="black">
                    <a:tint val="75000"/>
                  </a:prstClr>
                </a:solidFill>
              </a:rPr>
              <a:pPr/>
              <a:t>5/14/2018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A63FAA-AB64-406E-890B-ED47F6FD6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947208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solidFill>
                  <a:prstClr val="black">
                    <a:tint val="75000"/>
                  </a:prstClr>
                </a:solidFill>
              </a:rPr>
              <a:pPr/>
              <a:t>5/14/2018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A63FAA-AB64-406E-890B-ED47F6FD6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90018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2304938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solidFill>
                  <a:prstClr val="black">
                    <a:tint val="75000"/>
                  </a:prstClr>
                </a:solidFill>
              </a:rPr>
              <a:pPr/>
              <a:t>5/14/2018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A63FAA-AB64-406E-890B-ED47F6FD6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552601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solidFill>
                  <a:prstClr val="black">
                    <a:tint val="75000"/>
                  </a:prstClr>
                </a:solidFill>
              </a:rPr>
              <a:pPr/>
              <a:t>5/14/2018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A63FAA-AB64-406E-890B-ED47F6FD6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819515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solidFill>
                  <a:prstClr val="black">
                    <a:tint val="75000"/>
                  </a:prstClr>
                </a:solidFill>
              </a:rPr>
              <a:pPr/>
              <a:t>5/14/2018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A63FAA-AB64-406E-890B-ED47F6FD6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905432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solidFill>
                  <a:prstClr val="black">
                    <a:tint val="75000"/>
                  </a:prstClr>
                </a:solidFill>
              </a:rPr>
              <a:pPr/>
              <a:t>5/14/2018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A63FAA-AB64-406E-890B-ED47F6FD6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326415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solidFill>
                  <a:prstClr val="black">
                    <a:tint val="75000"/>
                  </a:prstClr>
                </a:solidFill>
              </a:rPr>
              <a:pPr/>
              <a:t>5/14/2018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A63FAA-AB64-406E-890B-ED47F6FD6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247202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solidFill>
                  <a:prstClr val="black">
                    <a:tint val="75000"/>
                  </a:prstClr>
                </a:solidFill>
              </a:rPr>
              <a:pPr/>
              <a:t>5/14/2018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A63FAA-AB64-406E-890B-ED47F6FD6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181605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solidFill>
                  <a:prstClr val="black">
                    <a:tint val="75000"/>
                  </a:prstClr>
                </a:solidFill>
              </a:rPr>
              <a:pPr/>
              <a:t>5/14/2018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A63FAA-AB64-406E-890B-ED47F6FD6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985111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pPr defTabSz="914314"/>
            <a:r>
              <a:rPr lang="en-US" sz="1100">
                <a:gradFill>
                  <a:gsLst>
                    <a:gs pos="0">
                      <a:prstClr val="black"/>
                    </a:gs>
                    <a:gs pos="86000">
                      <a:prstClr val="black"/>
                    </a:gs>
                  </a:gsLst>
                  <a:lin ang="5400000" scaled="0"/>
                </a:gradFill>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302306213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409104043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80699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14.05.2018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96382333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8188630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441231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09201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31188313"/>
      </p:ext>
    </p:extLst>
  </p:cSld>
  <p:clrMapOvr>
    <a:overrideClrMapping bg1="dk1" tx1="lt1" bg2="dk2" tx2="lt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543120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58283302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prstClr val="black">
                    <a:lumMod val="50000"/>
                  </a:prst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pPr defTabSz="914314"/>
              <a:endParaRPr lang="en-US" sz="1765">
                <a:solidFill>
                  <a:prstClr val="black"/>
                </a:solidFill>
              </a:endParaRPr>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2000" kern="0">
                <a:ln w="19050">
                  <a:noFill/>
                </a:ln>
                <a:solidFill>
                  <a:srgbClr val="00188F"/>
                </a:solidFill>
                <a:latin typeface="Segoe UI"/>
                <a:ea typeface="Segoe UI" pitchFamily="34" charset="0"/>
                <a:cs typeface="Segoe UI" pitchFamily="34" charset="0"/>
                <a:sym typeface="Wingdings" panose="05000000000000000000" pitchFamily="2" charset="2"/>
              </a:rPr>
              <a:t></a:t>
            </a:r>
            <a:endParaRPr lang="en-US" sz="2000" kern="0">
              <a:ln w="19050">
                <a:noFill/>
              </a:ln>
              <a:solidFill>
                <a:srgbClr val="00188F"/>
              </a:solidFill>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889111729"/>
      </p:ext>
    </p:extLst>
  </p:cSld>
  <p:clrMapOvr>
    <a:overrideClrMapping bg1="lt1" tx1="dk1" bg2="lt2" tx2="dk2" accent1="accent1" accent2="accent2" accent3="accent3" accent4="accent4" accent5="accent5" accent6="accent6" hlink="hlink" folHlink="folHlink"/>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xmlns=""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xmlns=""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xmlns=""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xmlns=""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xmlns=""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xmlns=""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xmlns=""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823536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xmlns=""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xmlns=""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xmlns=""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xmlns=""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982286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xmlns=""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1439196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r>
              <a:rPr lang="en-US" sz="5400" b="1" dirty="0">
                <a:solidFill>
                  <a:prstClr val="black"/>
                </a:solidFill>
              </a:rPr>
              <a:t>EXAM TIP!</a:t>
            </a:r>
          </a:p>
        </p:txBody>
      </p:sp>
      <p:sp>
        <p:nvSpPr>
          <p:cNvPr id="6" name="Text Placeholder 4">
            <a:extLst>
              <a:ext uri="{FF2B5EF4-FFF2-40B4-BE49-F238E27FC236}">
                <a16:creationId xmlns:a16="http://schemas.microsoft.com/office/drawing/2014/main" xmlns=""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87633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14.05.2018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32776140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458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7159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17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858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484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04104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9068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7585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0740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8540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14.05.2018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21057579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51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06123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25161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44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62541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068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xmlns=""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pPr defTabSz="914314"/>
            <a:r>
              <a:rPr lang="en-US" sz="5400" dirty="0">
                <a:solidFill>
                  <a:prstClr val="black"/>
                </a:solidFill>
              </a:rPr>
              <a:t>LAB</a:t>
            </a:r>
          </a:p>
        </p:txBody>
      </p:sp>
      <p:sp>
        <p:nvSpPr>
          <p:cNvPr id="6" name="TextBox 5">
            <a:extLst>
              <a:ext uri="{FF2B5EF4-FFF2-40B4-BE49-F238E27FC236}">
                <a16:creationId xmlns:a16="http://schemas.microsoft.com/office/drawing/2014/main" xmlns=""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pPr defTabSz="914314"/>
            <a:r>
              <a:rPr lang="en-US" sz="1000" dirty="0">
                <a:solidFill>
                  <a:prstClr val="black"/>
                </a:solidFill>
              </a:rPr>
              <a:t>Socialize: </a:t>
            </a:r>
            <a:r>
              <a:rPr lang="en-US" dirty="0">
                <a:solidFill>
                  <a:prstClr val="black"/>
                </a:solidFill>
              </a:rPr>
              <a:t>#70-535 @ITProGuru</a:t>
            </a:r>
          </a:p>
        </p:txBody>
      </p:sp>
      <p:sp>
        <p:nvSpPr>
          <p:cNvPr id="5" name="Text Placeholder 4">
            <a:extLst>
              <a:ext uri="{FF2B5EF4-FFF2-40B4-BE49-F238E27FC236}">
                <a16:creationId xmlns:a16="http://schemas.microsoft.com/office/drawing/2014/main" xmlns=""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940291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defTabSz="914314"/>
            <a:r>
              <a:rPr lang="en-US" sz="5400" b="1" dirty="0">
                <a:solidFill>
                  <a:prstClr val="black"/>
                </a:solidFill>
              </a:rPr>
              <a:t>EXAM TIP!</a:t>
            </a:r>
          </a:p>
        </p:txBody>
      </p:sp>
      <p:sp>
        <p:nvSpPr>
          <p:cNvPr id="6" name="Text Placeholder 4">
            <a:extLst>
              <a:ext uri="{FF2B5EF4-FFF2-40B4-BE49-F238E27FC236}">
                <a16:creationId xmlns:a16="http://schemas.microsoft.com/office/drawing/2014/main" xmlns=""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396548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88693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xmlns=""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xmlns=""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xmlns=""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pPr defTabSz="914314"/>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069457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14.05.2018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57625060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8480197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5240007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3872964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039160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8330562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1899093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9296325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6931526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6852956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16184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14.05.2018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3563242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4031214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546412446"/>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xmlns=""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5152119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D52EAF4-6C87-4D07-8FA5-B5C4A16CF7C2}"/>
              </a:ext>
            </a:extLst>
          </p:cNvPr>
          <p:cNvSpPr>
            <a:spLocks noGrp="1"/>
          </p:cNvSpPr>
          <p:nvPr>
            <p:ph type="dt" sz="half" idx="10"/>
          </p:nvPr>
        </p:nvSpPr>
        <p:spPr/>
        <p:txBody>
          <a:bodyPr/>
          <a:lstStyle/>
          <a:p>
            <a:fld id="{2830D52A-5F20-49F5-B0E2-4E520F8A6D94}" type="datetimeFigureOut">
              <a:rPr lang="en-US" smtClean="0"/>
              <a:t>5/14/2018</a:t>
            </a:fld>
            <a:endParaRPr lang="en-US"/>
          </a:p>
        </p:txBody>
      </p:sp>
      <p:sp>
        <p:nvSpPr>
          <p:cNvPr id="5" name="Footer Placeholder 4">
            <a:extLst>
              <a:ext uri="{FF2B5EF4-FFF2-40B4-BE49-F238E27FC236}">
                <a16:creationId xmlns:a16="http://schemas.microsoft.com/office/drawing/2014/main" xmlns=""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17174103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CE90CC53-1863-445F-B700-412477A7429F}"/>
              </a:ext>
            </a:extLst>
          </p:cNvPr>
          <p:cNvSpPr>
            <a:spLocks noGrp="1"/>
          </p:cNvSpPr>
          <p:nvPr>
            <p:ph type="dt" sz="half" idx="10"/>
          </p:nvPr>
        </p:nvSpPr>
        <p:spPr/>
        <p:txBody>
          <a:bodyPr/>
          <a:lstStyle/>
          <a:p>
            <a:fld id="{2830D52A-5F20-49F5-B0E2-4E520F8A6D94}" type="datetimeFigureOut">
              <a:rPr lang="en-US" smtClean="0"/>
              <a:t>5/14/2018</a:t>
            </a:fld>
            <a:endParaRPr lang="en-US"/>
          </a:p>
        </p:txBody>
      </p:sp>
      <p:sp>
        <p:nvSpPr>
          <p:cNvPr id="5" name="Footer Placeholder 4">
            <a:extLst>
              <a:ext uri="{FF2B5EF4-FFF2-40B4-BE49-F238E27FC236}">
                <a16:creationId xmlns:a16="http://schemas.microsoft.com/office/drawing/2014/main" xmlns=""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28906144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C3635AC8-78D0-48ED-AD53-C02947976843}"/>
              </a:ext>
            </a:extLst>
          </p:cNvPr>
          <p:cNvSpPr>
            <a:spLocks noGrp="1"/>
          </p:cNvSpPr>
          <p:nvPr>
            <p:ph type="dt" sz="half" idx="10"/>
          </p:nvPr>
        </p:nvSpPr>
        <p:spPr/>
        <p:txBody>
          <a:bodyPr/>
          <a:lstStyle/>
          <a:p>
            <a:fld id="{2830D52A-5F20-49F5-B0E2-4E520F8A6D94}" type="datetimeFigureOut">
              <a:rPr lang="en-US" smtClean="0"/>
              <a:t>5/14/2018</a:t>
            </a:fld>
            <a:endParaRPr lang="en-US"/>
          </a:p>
        </p:txBody>
      </p:sp>
      <p:sp>
        <p:nvSpPr>
          <p:cNvPr id="6" name="Footer Placeholder 5">
            <a:extLst>
              <a:ext uri="{FF2B5EF4-FFF2-40B4-BE49-F238E27FC236}">
                <a16:creationId xmlns:a16="http://schemas.microsoft.com/office/drawing/2014/main" xmlns=""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43549544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246A58ED-104A-424C-BDF6-0EA720F892DE}"/>
              </a:ext>
            </a:extLst>
          </p:cNvPr>
          <p:cNvSpPr>
            <a:spLocks noGrp="1"/>
          </p:cNvSpPr>
          <p:nvPr>
            <p:ph type="dt" sz="half" idx="10"/>
          </p:nvPr>
        </p:nvSpPr>
        <p:spPr/>
        <p:txBody>
          <a:bodyPr/>
          <a:lstStyle/>
          <a:p>
            <a:fld id="{2830D52A-5F20-49F5-B0E2-4E520F8A6D94}" type="datetimeFigureOut">
              <a:rPr lang="en-US" smtClean="0"/>
              <a:t>5/14/2018</a:t>
            </a:fld>
            <a:endParaRPr lang="en-US"/>
          </a:p>
        </p:txBody>
      </p:sp>
      <p:sp>
        <p:nvSpPr>
          <p:cNvPr id="4" name="Footer Placeholder 3">
            <a:extLst>
              <a:ext uri="{FF2B5EF4-FFF2-40B4-BE49-F238E27FC236}">
                <a16:creationId xmlns:a16="http://schemas.microsoft.com/office/drawing/2014/main" xmlns=""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19941164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574471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2188671173"/>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xmlns=""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xmlns=""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xmlns=""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xmlns=""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28538394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14.05.2018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05996114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xmlns=""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xmlns=""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xmlns=""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154122602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xmlns=""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79810567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xmlns=""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823986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xmlns=""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xmlns=""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09014894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xmlns=""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xmlns=""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79864248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7051064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3681804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xmlns=""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xmlns=""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xmlns="" id="{2E5CD9C4-3903-4CFA-9CED-0878686ABD1A}"/>
              </a:ext>
            </a:extLst>
          </p:cNvPr>
          <p:cNvSpPr/>
          <p:nvPr userDrawn="1"/>
        </p:nvSpPr>
        <p:spPr>
          <a:xfrm>
            <a:off x="211265" y="117610"/>
            <a:ext cx="1760418"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xmlns=""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27634906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xmlns=""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xmlns=""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17612680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xmlns=""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xmlns=""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90267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09822024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xmlns=""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053216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479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xmlns=""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xmlns="" val="612254498"/>
                    </a:ext>
                  </a:extLst>
                </a:gridCol>
                <a:gridCol w="3595073">
                  <a:extLst>
                    <a:ext uri="{9D8B030D-6E8A-4147-A177-3AD203B41FA5}">
                      <a16:colId xmlns:a16="http://schemas.microsoft.com/office/drawing/2014/main" xmlns="" val="1261049811"/>
                    </a:ext>
                  </a:extLst>
                </a:gridCol>
                <a:gridCol w="321409">
                  <a:extLst>
                    <a:ext uri="{9D8B030D-6E8A-4147-A177-3AD203B41FA5}">
                      <a16:colId xmlns:a16="http://schemas.microsoft.com/office/drawing/2014/main" xmlns="" val="2638922956"/>
                    </a:ext>
                  </a:extLst>
                </a:gridCol>
                <a:gridCol w="3595073">
                  <a:extLst>
                    <a:ext uri="{9D8B030D-6E8A-4147-A177-3AD203B41FA5}">
                      <a16:colId xmlns:a16="http://schemas.microsoft.com/office/drawing/2014/main" xmlns="" val="1530065899"/>
                    </a:ext>
                  </a:extLst>
                </a:gridCol>
                <a:gridCol w="295473">
                  <a:extLst>
                    <a:ext uri="{9D8B030D-6E8A-4147-A177-3AD203B41FA5}">
                      <a16:colId xmlns:a16="http://schemas.microsoft.com/office/drawing/2014/main" xmlns="" val="1628348927"/>
                    </a:ext>
                  </a:extLst>
                </a:gridCol>
                <a:gridCol w="3595073">
                  <a:extLst>
                    <a:ext uri="{9D8B030D-6E8A-4147-A177-3AD203B41FA5}">
                      <a16:colId xmlns:a16="http://schemas.microsoft.com/office/drawing/2014/main" xmlns=""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02296024"/>
                  </a:ext>
                </a:extLst>
              </a:tr>
            </a:tbl>
          </a:graphicData>
        </a:graphic>
      </p:graphicFrame>
      <p:sp>
        <p:nvSpPr>
          <p:cNvPr id="7" name="TextBox 6">
            <a:extLst>
              <a:ext uri="{FF2B5EF4-FFF2-40B4-BE49-F238E27FC236}">
                <a16:creationId xmlns:a16="http://schemas.microsoft.com/office/drawing/2014/main" xmlns=""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xmlns=""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xmlns=""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xmlns=""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xmlns=""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xmlns=""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xmlns=""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xmlns=""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xmlns=""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xmlns=""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01866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xmlns=""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7690301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42330094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xmlns=""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08130694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xmlns=""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927743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xmlns=""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xmlns=""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10753761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xmlns=""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716724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8925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7501133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216486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5/14/2018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3497568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14.05.2018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99537762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1700051216"/>
      </p:ext>
    </p:extLst>
  </p:cSld>
  <p:clrMapOvr>
    <a:masterClrMapping/>
  </p:clrMapOvr>
  <p:transition spd="med">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2349848510"/>
      </p:ext>
    </p:extLst>
  </p:cSld>
  <p:clrMapOvr>
    <a:masterClrMapping/>
  </p:clrMapOvr>
  <p:transition spd="med">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userDrawn="1">
  <p:cSld name="3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3060158870"/>
      </p:ext>
    </p:extLst>
  </p:cSld>
  <p:clrMapOvr>
    <a:masterClrMapping/>
  </p:clrMapOvr>
  <p:transition spd="med">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17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42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5/14/2018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60233695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4"/>
            <a:ext cx="11151917" cy="757131"/>
          </a:xfrm>
        </p:spPr>
        <p:txBody>
          <a:bodyPr/>
          <a:lstStyle>
            <a:lvl1pPr>
              <a:defRPr sz="4125"/>
            </a:lvl1pPr>
          </a:lstStyle>
          <a:p>
            <a:r>
              <a:rPr lang="en-US"/>
              <a:t>Click to edit Master title style</a:t>
            </a:r>
          </a:p>
        </p:txBody>
      </p:sp>
      <p:sp>
        <p:nvSpPr>
          <p:cNvPr id="5" name="Text Placeholder 4"/>
          <p:cNvSpPr>
            <a:spLocks noGrp="1"/>
          </p:cNvSpPr>
          <p:nvPr>
            <p:ph type="body" sz="quarter" idx="10"/>
          </p:nvPr>
        </p:nvSpPr>
        <p:spPr>
          <a:xfrm>
            <a:off x="519250" y="1447800"/>
            <a:ext cx="11151917" cy="946413"/>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49" indent="-30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0" indent="-2595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53" indent="-25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161283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929071"/>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5145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5"/>
            <a:ext cx="2844800" cy="365125"/>
          </a:xfrm>
          <a:prstGeom prst="rect">
            <a:avLst/>
          </a:prstGeom>
        </p:spPr>
        <p:txBody>
          <a:bodyPr/>
          <a:lstStyle/>
          <a:p>
            <a:fld id="{FD5DACB9-5D84-4CE7-9B4B-05AD977395C1}" type="datetimeFigureOut">
              <a:rPr lang="en-US" smtClean="0">
                <a:solidFill>
                  <a:prstClr val="black">
                    <a:tint val="75000"/>
                  </a:prstClr>
                </a:solidFill>
              </a:rPr>
              <a:pPr/>
              <a:t>5/14/2018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5"/>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5"/>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575584698"/>
      </p:ext>
    </p:extLst>
  </p:cSld>
  <p:clrMapOvr>
    <a:overrideClrMapping bg1="lt1" tx1="dk1" bg2="lt2" tx2="dk2" accent1="accent1" accent2="accent2" accent3="accent3" accent4="accent4" accent5="accent5" accent6="accent6" hlink="hlink" folHlink="folHlink"/>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3033044745"/>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6965631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000820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67439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7993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6552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5009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4040057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283430"/>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264887557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0088338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25310434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356279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941286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2253552"/>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45766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055943"/>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459013268"/>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9950988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584606341"/>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63825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254050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54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786679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08896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102856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0164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37030134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81388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42517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2309672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xmlns=""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xmlns=""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xmlns="" id="{0F190067-1F7C-4577-8376-D9481BC0FB11}"/>
              </a:ext>
            </a:extLst>
          </p:cNvPr>
          <p:cNvSpPr txBox="1"/>
          <p:nvPr userDrawn="1"/>
        </p:nvSpPr>
        <p:spPr>
          <a:xfrm>
            <a:off x="9353978" y="3283774"/>
            <a:ext cx="2782277" cy="369332"/>
          </a:xfrm>
          <a:prstGeom prst="rect">
            <a:avLst/>
          </a:prstGeom>
          <a:noFill/>
        </p:spPr>
        <p:txBody>
          <a:bodyPr wrap="square" rtlCol="0">
            <a:spAutoFit/>
          </a:bodyPr>
          <a:lstStyle/>
          <a:p>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25953566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5837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42620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54567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665521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4" y="291102"/>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5696141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0709310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96157449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404882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4841412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9183217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628248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0518620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06120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5198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8568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4572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18039285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chemeClr val="accent1"/>
                </a:solidFill>
              </a:defRPr>
            </a:lvl1pPr>
          </a:lstStyle>
          <a:p>
            <a:r>
              <a:rPr lang="en-US"/>
              <a:t>Click to edit title style</a:t>
            </a:r>
          </a:p>
        </p:txBody>
      </p:sp>
    </p:spTree>
    <p:extLst>
      <p:ext uri="{BB962C8B-B14F-4D97-AF65-F5344CB8AC3E}">
        <p14:creationId xmlns:p14="http://schemas.microsoft.com/office/powerpoint/2010/main" val="197059108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1597917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9082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2" y="6566900"/>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89">
              <a:defRPr/>
            </a:pPr>
            <a:r>
              <a:rPr lang="en-US" sz="1029" spc="147">
                <a:gradFill>
                  <a:gsLst>
                    <a:gs pos="0">
                      <a:prstClr val="black">
                        <a:alpha val="50000"/>
                      </a:prstClr>
                    </a:gs>
                    <a:gs pos="86000">
                      <a:prstClr val="black">
                        <a:alpha val="50000"/>
                      </a:prstClr>
                    </a:gs>
                  </a:gsLst>
                  <a:lin ang="5400000" scaled="0"/>
                </a:gradFill>
              </a:rPr>
              <a:t>MICROSOFT CONFIDENTIAL – INTERNAL ONLY</a:t>
            </a:r>
          </a:p>
        </p:txBody>
      </p:sp>
      <p:grpSp>
        <p:nvGrpSpPr>
          <p:cNvPr id="23" name="Group 22"/>
          <p:cNvGrpSpPr/>
          <p:nvPr userDrawn="1"/>
        </p:nvGrpSpPr>
        <p:grpSpPr>
          <a:xfrm>
            <a:off x="-1" y="-63473"/>
            <a:ext cx="12192002" cy="6920987"/>
            <a:chOff x="-1" y="-63473"/>
            <a:chExt cx="12192002" cy="6920987"/>
          </a:xfrm>
        </p:grpSpPr>
        <p:grpSp>
          <p:nvGrpSpPr>
            <p:cNvPr id="3" name="Group 2"/>
            <p:cNvGrpSpPr/>
            <p:nvPr userDrawn="1"/>
          </p:nvGrpSpPr>
          <p:grpSpPr>
            <a:xfrm>
              <a:off x="0" y="-63473"/>
              <a:ext cx="12192001" cy="6920987"/>
              <a:chOff x="0" y="-63473"/>
              <a:chExt cx="12192001" cy="6920987"/>
            </a:xfrm>
          </p:grpSpPr>
          <p:grpSp>
            <p:nvGrpSpPr>
              <p:cNvPr id="4" name="Group 3"/>
              <p:cNvGrpSpPr/>
              <p:nvPr/>
            </p:nvGrpSpPr>
            <p:grpSpPr>
              <a:xfrm>
                <a:off x="0" y="-63473"/>
                <a:ext cx="12192001" cy="6920987"/>
                <a:chOff x="0" y="-63473"/>
                <a:chExt cx="12192001" cy="6920987"/>
              </a:xfrm>
            </p:grpSpPr>
            <p:grpSp>
              <p:nvGrpSpPr>
                <p:cNvPr id="7" name="Group 6"/>
                <p:cNvGrpSpPr/>
                <p:nvPr/>
              </p:nvGrpSpPr>
              <p:grpSpPr>
                <a:xfrm>
                  <a:off x="0" y="-63473"/>
                  <a:ext cx="12192001" cy="6920987"/>
                  <a:chOff x="0" y="-63473"/>
                  <a:chExt cx="12192001" cy="6920987"/>
                </a:xfrm>
              </p:grpSpPr>
              <p:grpSp>
                <p:nvGrpSpPr>
                  <p:cNvPr id="9" name="Group 8"/>
                  <p:cNvGrpSpPr/>
                  <p:nvPr/>
                </p:nvGrpSpPr>
                <p:grpSpPr>
                  <a:xfrm>
                    <a:off x="0" y="-63473"/>
                    <a:ext cx="12192001" cy="6920987"/>
                    <a:chOff x="0" y="-63473"/>
                    <a:chExt cx="12192001" cy="6920987"/>
                  </a:xfrm>
                </p:grpSpPr>
                <p:sp>
                  <p:nvSpPr>
                    <p:cNvPr id="12" name="Rectangle 11"/>
                    <p:cNvSpPr/>
                    <p:nvPr/>
                  </p:nvSpPr>
                  <p:spPr bwMode="auto">
                    <a:xfrm>
                      <a:off x="1" y="487"/>
                      <a:ext cx="12192000" cy="6857027"/>
                    </a:xfrm>
                    <a:prstGeom prst="rect">
                      <a:avLst/>
                    </a:prstGeom>
                    <a:solidFill>
                      <a:srgbClr val="3281A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3828" fontAlgn="base">
                        <a:spcBef>
                          <a:spcPct val="0"/>
                        </a:spcBef>
                        <a:spcAft>
                          <a:spcPct val="0"/>
                        </a:spcAft>
                        <a:defRPr/>
                      </a:pPr>
                      <a:endParaRPr lang="en-US" sz="1960">
                        <a:gradFill>
                          <a:gsLst>
                            <a:gs pos="0">
                              <a:srgbClr val="FFFFFF"/>
                            </a:gs>
                            <a:gs pos="100000">
                              <a:srgbClr val="FFFFFF"/>
                            </a:gs>
                          </a:gsLst>
                          <a:lin ang="5400000" scaled="0"/>
                        </a:gradFill>
                        <a:latin typeface="Calibri" panose="020F0502020204030204"/>
                      </a:endParaRPr>
                    </a:p>
                  </p:txBody>
                </p:sp>
                <p:pic>
                  <p:nvPicPr>
                    <p:cNvPr id="13" name="Picture 12"/>
                    <p:cNvPicPr>
                      <a:picLocks noChangeAspect="1"/>
                    </p:cNvPicPr>
                    <p:nvPr/>
                  </p:nvPicPr>
                  <p:blipFill>
                    <a:blip r:embed="rId2"/>
                    <a:stretch>
                      <a:fillRect/>
                    </a:stretch>
                  </p:blipFill>
                  <p:spPr>
                    <a:xfrm>
                      <a:off x="3344228" y="-63473"/>
                      <a:ext cx="8847773" cy="420053"/>
                    </a:xfrm>
                    <a:prstGeom prst="rect">
                      <a:avLst/>
                    </a:prstGeom>
                  </p:spPr>
                </p:pic>
                <p:pic>
                  <p:nvPicPr>
                    <p:cNvPr id="15" name="Picture 14"/>
                    <p:cNvPicPr>
                      <a:picLocks noChangeAspect="1"/>
                    </p:cNvPicPr>
                    <p:nvPr/>
                  </p:nvPicPr>
                  <p:blipFill>
                    <a:blip r:embed="rId2"/>
                    <a:stretch>
                      <a:fillRect/>
                    </a:stretch>
                  </p:blipFill>
                  <p:spPr>
                    <a:xfrm>
                      <a:off x="0" y="-62988"/>
                      <a:ext cx="8847773" cy="420053"/>
                    </a:xfrm>
                    <a:prstGeom prst="rect">
                      <a:avLst/>
                    </a:prstGeom>
                  </p:spPr>
                </p:pic>
              </p:grpSp>
              <p:pic>
                <p:nvPicPr>
                  <p:cNvPr id="10" name="Picture 9"/>
                  <p:cNvPicPr>
                    <a:picLocks noChangeAspect="1"/>
                  </p:cNvPicPr>
                  <p:nvPr/>
                </p:nvPicPr>
                <p:blipFill>
                  <a:blip r:embed="rId3"/>
                  <a:stretch>
                    <a:fillRect/>
                  </a:stretch>
                </p:blipFill>
                <p:spPr>
                  <a:xfrm>
                    <a:off x="8911667" y="-22709"/>
                    <a:ext cx="1880235" cy="371475"/>
                  </a:xfrm>
                  <a:prstGeom prst="rect">
                    <a:avLst/>
                  </a:prstGeom>
                </p:spPr>
              </p:pic>
              <p:sp>
                <p:nvSpPr>
                  <p:cNvPr id="11" name="TextBox 10"/>
                  <p:cNvSpPr txBox="1"/>
                  <p:nvPr/>
                </p:nvSpPr>
                <p:spPr>
                  <a:xfrm>
                    <a:off x="10973564" y="-16991"/>
                    <a:ext cx="809837" cy="353943"/>
                  </a:xfrm>
                  <a:prstGeom prst="rect">
                    <a:avLst/>
                  </a:prstGeom>
                  <a:noFill/>
                </p:spPr>
                <p:txBody>
                  <a:bodyPr wrap="none" rtlCol="0">
                    <a:spAutoFit/>
                  </a:bodyPr>
                  <a:lstStyle/>
                  <a:p>
                    <a:pPr defTabSz="914126">
                      <a:defRPr/>
                    </a:pPr>
                    <a:r>
                      <a:rPr lang="en-US" sz="1100">
                        <a:solidFill>
                          <a:prstClr val="white"/>
                        </a:solidFill>
                        <a:latin typeface="Segoe UI Light" panose="020B0502040204020203" pitchFamily="34" charset="0"/>
                        <a:cs typeface="Segoe UI Light" panose="020B0502040204020203" pitchFamily="34" charset="0"/>
                      </a:rPr>
                      <a:t>Kate Smith</a:t>
                    </a:r>
                  </a:p>
                  <a:p>
                    <a:pPr defTabSz="914126">
                      <a:defRPr/>
                    </a:pPr>
                    <a:r>
                      <a:rPr lang="en-US" sz="600">
                        <a:solidFill>
                          <a:prstClr val="white"/>
                        </a:solidFill>
                        <a:latin typeface="Segoe UI Light" panose="020B0502040204020203" pitchFamily="34" charset="0"/>
                        <a:cs typeface="Segoe UI Light" panose="020B0502040204020203" pitchFamily="34" charset="0"/>
                      </a:rPr>
                      <a:t>CONTOSO</a:t>
                    </a:r>
                  </a:p>
                </p:txBody>
              </p:sp>
            </p:grpSp>
            <p:pic>
              <p:nvPicPr>
                <p:cNvPr id="8" name="Picture 7"/>
                <p:cNvPicPr>
                  <a:picLocks noChangeAspect="1"/>
                </p:cNvPicPr>
                <p:nvPr/>
              </p:nvPicPr>
              <p:blipFill>
                <a:blip r:embed="rId4"/>
                <a:stretch>
                  <a:fillRect/>
                </a:stretch>
              </p:blipFill>
              <p:spPr>
                <a:xfrm>
                  <a:off x="11778735" y="-28089"/>
                  <a:ext cx="388620" cy="365760"/>
                </a:xfrm>
                <a:prstGeom prst="rect">
                  <a:avLst/>
                </a:prstGeom>
              </p:spPr>
            </p:pic>
          </p:grpSp>
          <p:sp>
            <p:nvSpPr>
              <p:cNvPr id="5" name="Rectangle 4"/>
              <p:cNvSpPr/>
              <p:nvPr/>
            </p:nvSpPr>
            <p:spPr>
              <a:xfrm>
                <a:off x="8483870" y="-3052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sp>
            <p:nvSpPr>
              <p:cNvPr id="6" name="Rectangle 5"/>
              <p:cNvSpPr/>
              <p:nvPr/>
            </p:nvSpPr>
            <p:spPr>
              <a:xfrm>
                <a:off x="7145220" y="30431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grpSp>
        <p:pic>
          <p:nvPicPr>
            <p:cNvPr id="17" name="Picture 16"/>
            <p:cNvPicPr>
              <a:picLocks noChangeAspect="1"/>
            </p:cNvPicPr>
            <p:nvPr userDrawn="1"/>
          </p:nvPicPr>
          <p:blipFill>
            <a:blip r:embed="rId5"/>
            <a:stretch>
              <a:fillRect/>
            </a:stretch>
          </p:blipFill>
          <p:spPr>
            <a:xfrm>
              <a:off x="432436" y="356582"/>
              <a:ext cx="5663565" cy="4451985"/>
            </a:xfrm>
            <a:prstGeom prst="rect">
              <a:avLst/>
            </a:prstGeom>
          </p:spPr>
        </p:pic>
        <p:sp>
          <p:nvSpPr>
            <p:cNvPr id="18" name="TextBox 17"/>
            <p:cNvSpPr txBox="1"/>
            <p:nvPr userDrawn="1"/>
          </p:nvSpPr>
          <p:spPr>
            <a:xfrm>
              <a:off x="1962528" y="32223"/>
              <a:ext cx="3128087" cy="261610"/>
            </a:xfrm>
            <a:prstGeom prst="rect">
              <a:avLst/>
            </a:prstGeom>
            <a:noFill/>
          </p:spPr>
          <p:txBody>
            <a:bodyPr wrap="square" rtlCol="0">
              <a:spAutoFit/>
            </a:bodyPr>
            <a:lstStyle/>
            <a:p>
              <a:pPr>
                <a:defRPr/>
              </a:pPr>
              <a:r>
                <a:rPr lang="en-US" sz="1100">
                  <a:solidFill>
                    <a:prstClr val="white"/>
                  </a:solidFill>
                  <a:cs typeface="Segoe UI" panose="020B0502040204020203" pitchFamily="34" charset="0"/>
                </a:rPr>
                <a:t>Advisor recommendations</a:t>
              </a:r>
            </a:p>
          </p:txBody>
        </p:sp>
        <p:grpSp>
          <p:nvGrpSpPr>
            <p:cNvPr id="21" name="Group 20"/>
            <p:cNvGrpSpPr/>
            <p:nvPr userDrawn="1"/>
          </p:nvGrpSpPr>
          <p:grpSpPr>
            <a:xfrm>
              <a:off x="-1" y="356580"/>
              <a:ext cx="396717" cy="6500934"/>
              <a:chOff x="-1" y="356580"/>
              <a:chExt cx="396717" cy="6500934"/>
            </a:xfrm>
          </p:grpSpPr>
          <p:pic>
            <p:nvPicPr>
              <p:cNvPr id="19" name="Picture 18"/>
              <p:cNvPicPr>
                <a:picLocks noChangeAspect="1"/>
              </p:cNvPicPr>
              <p:nvPr userDrawn="1"/>
            </p:nvPicPr>
            <p:blipFill>
              <a:blip r:embed="rId6"/>
              <a:stretch>
                <a:fillRect/>
              </a:stretch>
            </p:blipFill>
            <p:spPr>
              <a:xfrm>
                <a:off x="0" y="356580"/>
                <a:ext cx="396716" cy="3934778"/>
              </a:xfrm>
              <a:prstGeom prst="rect">
                <a:avLst/>
              </a:prstGeom>
            </p:spPr>
          </p:pic>
          <p:pic>
            <p:nvPicPr>
              <p:cNvPr id="20" name="Picture 19"/>
              <p:cNvPicPr>
                <a:picLocks noChangeAspect="1"/>
              </p:cNvPicPr>
              <p:nvPr userDrawn="1"/>
            </p:nvPicPr>
            <p:blipFill>
              <a:blip r:embed="rId7"/>
              <a:stretch>
                <a:fillRect/>
              </a:stretch>
            </p:blipFill>
            <p:spPr>
              <a:xfrm>
                <a:off x="-1" y="4059900"/>
                <a:ext cx="396717" cy="2797614"/>
              </a:xfrm>
              <a:prstGeom prst="rect">
                <a:avLst/>
              </a:prstGeom>
            </p:spPr>
          </p:pic>
        </p:grpSp>
      </p:grpSp>
    </p:spTree>
    <p:extLst>
      <p:ext uri="{BB962C8B-B14F-4D97-AF65-F5344CB8AC3E}">
        <p14:creationId xmlns:p14="http://schemas.microsoft.com/office/powerpoint/2010/main" val="12853067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115573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5431" y="6567087"/>
            <a:ext cx="3701141"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7424827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97162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743882"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rgbClr val="505050">
                    <a:lumMod val="50000"/>
                  </a:srgb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86"/>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ln w="19050">
                  <a:noFill/>
                </a:ln>
                <a:solidFill>
                  <a:srgbClr val="008272"/>
                </a:solidFill>
                <a:ea typeface="Segoe UI" pitchFamily="34" charset="0"/>
                <a:cs typeface="Segoe UI" pitchFamily="34" charset="0"/>
                <a:sym typeface="Wingdings" panose="05000000000000000000" pitchFamily="2" charset="2"/>
              </a:rPr>
              <a:t></a:t>
            </a:r>
            <a:endParaRPr lang="en-US" sz="2000" kern="0">
              <a:ln w="19050">
                <a:noFill/>
              </a:ln>
              <a:solidFill>
                <a:srgbClr val="008272"/>
              </a:solidFill>
              <a:ea typeface="Segoe UI" pitchFamily="34" charset="0"/>
              <a:cs typeface="Segoe UI" pitchFamily="34" charset="0"/>
            </a:endParaRPr>
          </a:p>
        </p:txBody>
      </p:sp>
      <p:sp>
        <p:nvSpPr>
          <p:cNvPr id="2" name="Title 1"/>
          <p:cNvSpPr>
            <a:spLocks noGrp="1"/>
          </p:cNvSpPr>
          <p:nvPr>
            <p:ph type="title"/>
          </p:nvPr>
        </p:nvSpPr>
        <p:spPr>
          <a:xfrm>
            <a:off x="269240" y="289511"/>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378791" y="121601"/>
            <a:ext cx="644101"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19" name="Picture Placeholder 16"/>
          <p:cNvSpPr>
            <a:spLocks noGrp="1"/>
          </p:cNvSpPr>
          <p:nvPr>
            <p:ph type="pic" sz="quarter" idx="13"/>
          </p:nvPr>
        </p:nvSpPr>
        <p:spPr>
          <a:xfrm>
            <a:off x="4800600" y="289511"/>
            <a:ext cx="6096000" cy="6172411"/>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3386861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784762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spTree>
    <p:extLst>
      <p:ext uri="{BB962C8B-B14F-4D97-AF65-F5344CB8AC3E}">
        <p14:creationId xmlns:p14="http://schemas.microsoft.com/office/powerpoint/2010/main" val="1315693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spTree>
    <p:extLst>
      <p:ext uri="{BB962C8B-B14F-4D97-AF65-F5344CB8AC3E}">
        <p14:creationId xmlns:p14="http://schemas.microsoft.com/office/powerpoint/2010/main" val="2216533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91601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9637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270542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87738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35217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52669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246443920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90739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0050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971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9289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197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548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4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534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418555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3881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9216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392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183708614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22535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8493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51058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920498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78566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1734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4124709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46874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1096816"/>
            <a:fld id="{8FC53413-301C-47E6-B34C-D76C6FD1FDFC}" type="datetimeFigureOut">
              <a:rPr lang="en-US">
                <a:solidFill>
                  <a:prstClr val="black">
                    <a:tint val="75000"/>
                  </a:prstClr>
                </a:solidFill>
              </a:rPr>
              <a:pPr defTabSz="1096816"/>
              <a:t>5/14/2018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09681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096816"/>
            <a:fld id="{FFA16D97-A570-46C5-8DFA-CD6532C3FC79}" type="slidenum">
              <a:rPr lang="en-US">
                <a:solidFill>
                  <a:prstClr val="black">
                    <a:tint val="75000"/>
                  </a:prstClr>
                </a:solidFill>
              </a:rPr>
              <a:pPr defTabSz="1096816"/>
              <a:t>‹#›</a:t>
            </a:fld>
            <a:endParaRPr lang="en-US">
              <a:solidFill>
                <a:prstClr val="black">
                  <a:tint val="75000"/>
                </a:prstClr>
              </a:solidFill>
            </a:endParaRPr>
          </a:p>
        </p:txBody>
      </p:sp>
    </p:spTree>
    <p:extLst>
      <p:ext uri="{BB962C8B-B14F-4D97-AF65-F5344CB8AC3E}">
        <p14:creationId xmlns:p14="http://schemas.microsoft.com/office/powerpoint/2010/main" val="25479403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1419686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Tree>
    <p:extLst>
      <p:ext uri="{BB962C8B-B14F-4D97-AF65-F5344CB8AC3E}">
        <p14:creationId xmlns:p14="http://schemas.microsoft.com/office/powerpoint/2010/main" val="1039726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629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9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01673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0551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3780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39421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21" Type="http://schemas.openxmlformats.org/officeDocument/2006/relationships/image" Target="../media/image19.emf"/><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theme" Target="../theme/theme10.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18" Type="http://schemas.openxmlformats.org/officeDocument/2006/relationships/theme" Target="../theme/theme11.xml"/><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235.xml"/><Relationship Id="rId2" Type="http://schemas.openxmlformats.org/officeDocument/2006/relationships/slideLayout" Target="../slideLayouts/slideLayout234.xml"/><Relationship Id="rId1" Type="http://schemas.openxmlformats.org/officeDocument/2006/relationships/slideLayout" Target="../slideLayouts/slideLayout233.xml"/><Relationship Id="rId6" Type="http://schemas.openxmlformats.org/officeDocument/2006/relationships/theme" Target="../theme/theme12.xml"/><Relationship Id="rId5" Type="http://schemas.openxmlformats.org/officeDocument/2006/relationships/slideLayout" Target="../slideLayouts/slideLayout237.xml"/><Relationship Id="rId4" Type="http://schemas.openxmlformats.org/officeDocument/2006/relationships/slideLayout" Target="../slideLayouts/slideLayout236.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26" Type="http://schemas.openxmlformats.org/officeDocument/2006/relationships/slideLayout" Target="../slideLayouts/slideLayout263.xml"/><Relationship Id="rId3" Type="http://schemas.openxmlformats.org/officeDocument/2006/relationships/slideLayout" Target="../slideLayouts/slideLayout240.xml"/><Relationship Id="rId21" Type="http://schemas.openxmlformats.org/officeDocument/2006/relationships/slideLayout" Target="../slideLayouts/slideLayout258.xml"/><Relationship Id="rId34" Type="http://schemas.openxmlformats.org/officeDocument/2006/relationships/slideLayout" Target="../slideLayouts/slideLayout271.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5" Type="http://schemas.openxmlformats.org/officeDocument/2006/relationships/slideLayout" Target="../slideLayouts/slideLayout262.xml"/><Relationship Id="rId33" Type="http://schemas.openxmlformats.org/officeDocument/2006/relationships/slideLayout" Target="../slideLayouts/slideLayout270.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29" Type="http://schemas.openxmlformats.org/officeDocument/2006/relationships/slideLayout" Target="../slideLayouts/slideLayout266.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24" Type="http://schemas.openxmlformats.org/officeDocument/2006/relationships/slideLayout" Target="../slideLayouts/slideLayout261.xml"/><Relationship Id="rId32" Type="http://schemas.openxmlformats.org/officeDocument/2006/relationships/slideLayout" Target="../slideLayouts/slideLayout269.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slideLayout" Target="../slideLayouts/slideLayout260.xml"/><Relationship Id="rId28" Type="http://schemas.openxmlformats.org/officeDocument/2006/relationships/slideLayout" Target="../slideLayouts/slideLayout265.xml"/><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31" Type="http://schemas.openxmlformats.org/officeDocument/2006/relationships/slideLayout" Target="../slideLayouts/slideLayout268.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slideLayout" Target="../slideLayouts/slideLayout259.xml"/><Relationship Id="rId27" Type="http://schemas.openxmlformats.org/officeDocument/2006/relationships/slideLayout" Target="../slideLayouts/slideLayout264.xml"/><Relationship Id="rId30" Type="http://schemas.openxmlformats.org/officeDocument/2006/relationships/slideLayout" Target="../slideLayouts/slideLayout267.xml"/><Relationship Id="rId35" Type="http://schemas.openxmlformats.org/officeDocument/2006/relationships/theme" Target="../theme/theme13.xml"/><Relationship Id="rId8" Type="http://schemas.openxmlformats.org/officeDocument/2006/relationships/slideLayout" Target="../slideLayouts/slideLayout24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9.xml"/><Relationship Id="rId3" Type="http://schemas.openxmlformats.org/officeDocument/2006/relationships/slideLayout" Target="../slideLayouts/slideLayout274.xml"/><Relationship Id="rId7" Type="http://schemas.openxmlformats.org/officeDocument/2006/relationships/slideLayout" Target="../slideLayouts/slideLayout278.xml"/><Relationship Id="rId2" Type="http://schemas.openxmlformats.org/officeDocument/2006/relationships/slideLayout" Target="../slideLayouts/slideLayout273.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5" Type="http://schemas.openxmlformats.org/officeDocument/2006/relationships/slideLayout" Target="../slideLayouts/slideLayout276.xml"/><Relationship Id="rId4" Type="http://schemas.openxmlformats.org/officeDocument/2006/relationships/slideLayout" Target="../slideLayouts/slideLayout275.xml"/><Relationship Id="rId9"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7.xml"/><Relationship Id="rId3" Type="http://schemas.openxmlformats.org/officeDocument/2006/relationships/slideLayout" Target="../slideLayouts/slideLayout282.xml"/><Relationship Id="rId7" Type="http://schemas.openxmlformats.org/officeDocument/2006/relationships/slideLayout" Target="../slideLayouts/slideLayout286.xml"/><Relationship Id="rId2" Type="http://schemas.openxmlformats.org/officeDocument/2006/relationships/slideLayout" Target="../slideLayouts/slideLayout281.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theme" Target="../theme/theme15.xml"/><Relationship Id="rId5" Type="http://schemas.openxmlformats.org/officeDocument/2006/relationships/slideLayout" Target="../slideLayouts/slideLayout28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image" Target="../media/image15.png"/><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image" Target="../media/image19.emf"/><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theme" Target="../theme/theme5.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theme" Target="../theme/theme6.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theme" Target="../theme/theme7.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8"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21" Type="http://schemas.openxmlformats.org/officeDocument/2006/relationships/theme" Target="../theme/theme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406B1-5395-4EAD-BD16-C032EA563FF8}" type="datetimeFigureOut">
              <a:rPr lang="en-US" smtClean="0">
                <a:solidFill>
                  <a:prstClr val="black">
                    <a:tint val="75000"/>
                  </a:prstClr>
                </a:solidFill>
              </a:rPr>
              <a:pPr/>
              <a:t>5/14/2018</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424985" y="6356350"/>
            <a:ext cx="89095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
        <p:nvSpPr>
          <p:cNvPr id="7" name="TextBox 6">
            <a:extLst>
              <a:ext uri="{FF2B5EF4-FFF2-40B4-BE49-F238E27FC236}">
                <a16:creationId xmlns:a16="http://schemas.microsoft.com/office/drawing/2014/main" xmlns="" id="{F1AD2E1B-5768-4AAB-9E0B-49A56B81BA7D}"/>
              </a:ext>
            </a:extLst>
          </p:cNvPr>
          <p:cNvSpPr txBox="1"/>
          <p:nvPr userDrawn="1"/>
        </p:nvSpPr>
        <p:spPr>
          <a:xfrm>
            <a:off x="9409723" y="6343528"/>
            <a:ext cx="2680677" cy="369332"/>
          </a:xfrm>
          <a:prstGeom prst="rect">
            <a:avLst/>
          </a:prstGeom>
          <a:noFill/>
        </p:spPr>
        <p:txBody>
          <a:bodyPr wrap="square" rtlCol="0">
            <a:spAutoFit/>
          </a:bodyPr>
          <a:lstStyle/>
          <a:p>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27439336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4397185"/>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pPr defTabSz="914314"/>
            <a:fld id="{368406B1-5395-4EAD-BD16-C032EA563FF8}" type="datetimeFigureOut">
              <a:rPr lang="en-US" smtClean="0">
                <a:solidFill>
                  <a:prstClr val="black">
                    <a:tint val="75000"/>
                  </a:prstClr>
                </a:solidFill>
              </a:rPr>
              <a:pPr defTabSz="914314"/>
              <a:t>5/14/2018</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pPr defTabSz="914314"/>
            <a:endParaRPr lang="en-US" dirty="0">
              <a:solidFill>
                <a:prstClr val="black">
                  <a:tint val="75000"/>
                </a:prstClr>
              </a:solidFill>
            </a:endParaRPr>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pPr defTabSz="914314"/>
            <a:fld id="{2AD9E620-94DA-46AD-A290-2756EFB5EED5}" type="slidenum">
              <a:rPr lang="en-US" smtClean="0">
                <a:solidFill>
                  <a:prstClr val="black">
                    <a:tint val="75000"/>
                  </a:prstClr>
                </a:solidFill>
              </a:rPr>
              <a:pPr defTabSz="914314"/>
              <a:t>‹#›</a:t>
            </a:fld>
            <a:endParaRPr lang="en-US" dirty="0">
              <a:solidFill>
                <a:prstClr val="black">
                  <a:tint val="75000"/>
                </a:prstClr>
              </a:solidFill>
            </a:endParaRPr>
          </a:p>
        </p:txBody>
      </p:sp>
      <p:sp>
        <p:nvSpPr>
          <p:cNvPr id="7" name="TextBox 6">
            <a:extLst>
              <a:ext uri="{FF2B5EF4-FFF2-40B4-BE49-F238E27FC236}">
                <a16:creationId xmlns:a16="http://schemas.microsoft.com/office/drawing/2014/main" xmlns=""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pPr defTabSz="914314"/>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923503990"/>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10" r:id="rId17"/>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5/14/2018</a:t>
            </a:fld>
            <a:endParaRPr lang="en-US"/>
          </a:p>
        </p:txBody>
      </p:sp>
      <p:sp>
        <p:nvSpPr>
          <p:cNvPr id="5" name="Footer Placeholder 4">
            <a:extLst>
              <a:ext uri="{FF2B5EF4-FFF2-40B4-BE49-F238E27FC236}">
                <a16:creationId xmlns:a16="http://schemas.microsoft.com/office/drawing/2014/main" xmlns=""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178497528"/>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xmlns=""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236002459"/>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 id="2147483941" r:id="rId30"/>
    <p:sldLayoutId id="2147483942" r:id="rId31"/>
    <p:sldLayoutId id="2147483943" r:id="rId32"/>
    <p:sldLayoutId id="2147483944" r:id="rId33"/>
    <p:sldLayoutId id="2147483945" r:id="rId34"/>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
        <p:nvSpPr>
          <p:cNvPr id="3" name="TextBox 2">
            <a:extLst>
              <a:ext uri="{FF2B5EF4-FFF2-40B4-BE49-F238E27FC236}">
                <a16:creationId xmlns:a16="http://schemas.microsoft.com/office/drawing/2014/main" xmlns="" id="{E7FAE9CD-C249-492B-9442-3165A1A25598}"/>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1221341987"/>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193351975"/>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14.05.2018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9123969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786" r:id="rId12"/>
    <p:sldLayoutId id="2147483787" r:id="rId13"/>
    <p:sldLayoutId id="214748384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1463949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672950117"/>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001951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4185001961"/>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fontAlgn="base" hangingPunct="0">
              <a:spcBef>
                <a:spcPct val="0"/>
              </a:spcBef>
              <a:spcAft>
                <a:spcPct val="0"/>
              </a:spcAft>
              <a:defRPr/>
            </a:pPr>
            <a:endParaRPr lang="en-US" sz="1800" b="1" dirty="0">
              <a:solidFill>
                <a:srgbClr val="000000"/>
              </a:solidFill>
              <a:cs typeface="Arial" charset="0"/>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xmlns=""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fontAlgn="base">
              <a:spcBef>
                <a:spcPct val="0"/>
              </a:spcBef>
              <a:spcAft>
                <a:spcPct val="0"/>
              </a:spcAft>
            </a:pPr>
            <a:r>
              <a:rPr lang="en-US" sz="1200" dirty="0">
                <a:solidFill>
                  <a:srgbClr val="C0C0C0">
                    <a:lumMod val="75000"/>
                  </a:srgbClr>
                </a:solidFill>
                <a:cs typeface="Arial" charset="0"/>
              </a:rPr>
              <a:t>#AzureArch  @stilldrey</a:t>
            </a:r>
          </a:p>
        </p:txBody>
      </p:sp>
    </p:spTree>
    <p:extLst>
      <p:ext uri="{BB962C8B-B14F-4D97-AF65-F5344CB8AC3E}">
        <p14:creationId xmlns:p14="http://schemas.microsoft.com/office/powerpoint/2010/main" val="68040622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7" r:id="rId27"/>
    <p:sldLayoutId id="2147483818" r:id="rId28"/>
    <p:sldLayoutId id="2147483819" r:id="rId29"/>
    <p:sldLayoutId id="2147483820" r:id="rId30"/>
    <p:sldLayoutId id="2147483821" r:id="rId31"/>
    <p:sldLayoutId id="2147483822" r:id="rId3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3E3B9-70CA-4D48-8F08-30C31143888B}" type="datetimeFigureOut">
              <a:rPr lang="en-US" smtClean="0">
                <a:solidFill>
                  <a:prstClr val="black">
                    <a:tint val="75000"/>
                  </a:prstClr>
                </a:solidFill>
              </a:rPr>
              <a:pPr/>
              <a:t>5/14/2018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296398"/>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14"/>
            <a:fld id="{C59C6271-ED64-4C02-B9BC-4C02ADBDD423}" type="datetimeFigureOut">
              <a:rPr lang="en-US" smtClean="0">
                <a:solidFill>
                  <a:prstClr val="black">
                    <a:tint val="75000"/>
                  </a:prstClr>
                </a:solidFill>
              </a:rPr>
              <a:pPr defTabSz="914314"/>
              <a:t>5/14/2018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14"/>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14"/>
            <a:fld id="{11A63FAA-AB64-406E-890B-ED47F6FD6EC9}" type="slidenum">
              <a:rPr lang="en-US" smtClean="0">
                <a:solidFill>
                  <a:prstClr val="black">
                    <a:tint val="75000"/>
                  </a:prstClr>
                </a:solidFill>
              </a:rPr>
              <a:pPr defTabSz="914314"/>
              <a:t>‹#›</a:t>
            </a:fld>
            <a:endParaRPr lang="en-US">
              <a:solidFill>
                <a:prstClr val="black">
                  <a:tint val="75000"/>
                </a:prstClr>
              </a:solidFill>
            </a:endParaRPr>
          </a:p>
        </p:txBody>
      </p:sp>
    </p:spTree>
    <p:extLst>
      <p:ext uri="{BB962C8B-B14F-4D97-AF65-F5344CB8AC3E}">
        <p14:creationId xmlns:p14="http://schemas.microsoft.com/office/powerpoint/2010/main" val="843109880"/>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4.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Release_management" TargetMode="External"/><Relationship Id="rId13" Type="http://schemas.openxmlformats.org/officeDocument/2006/relationships/hyperlink" Target="http://www.thoughtworks.com/insights/blog/how-implement-hypothesis-driven-development" TargetMode="External"/><Relationship Id="rId18" Type="http://schemas.openxmlformats.org/officeDocument/2006/relationships/image" Target="../media/image57.png"/><Relationship Id="rId3" Type="http://schemas.openxmlformats.org/officeDocument/2006/relationships/hyperlink" Target="http://itrevolution.com/the-three-ways-principles-underpinning-devops/" TargetMode="External"/><Relationship Id="rId7" Type="http://schemas.openxmlformats.org/officeDocument/2006/relationships/hyperlink" Target="https://en.wikipedia.org/wiki/Application_performance_management" TargetMode="External"/><Relationship Id="rId12" Type="http://schemas.openxmlformats.org/officeDocument/2006/relationships/hyperlink" Target="http://mattvsts.blogspot.com/2013/11/feature-flags-cornerstone-of-continuous.html" TargetMode="External"/><Relationship Id="rId17" Type="http://schemas.openxmlformats.org/officeDocument/2006/relationships/image" Target="../media/image56.png"/><Relationship Id="rId2" Type="http://schemas.openxmlformats.org/officeDocument/2006/relationships/notesSlide" Target="../notesSlides/notesSlide8.xml"/><Relationship Id="rId16" Type="http://schemas.openxmlformats.org/officeDocument/2006/relationships/hyperlink" Target="https://en.wikipedia.org/wiki/A/B_testing" TargetMode="External"/><Relationship Id="rId1" Type="http://schemas.openxmlformats.org/officeDocument/2006/relationships/slideLayout" Target="../slideLayouts/slideLayout172.xml"/><Relationship Id="rId6" Type="http://schemas.openxmlformats.org/officeDocument/2006/relationships/hyperlink" Target="https://en.wikipedia.org/wiki/Test_automation" TargetMode="External"/><Relationship Id="rId11" Type="http://schemas.openxmlformats.org/officeDocument/2006/relationships/hyperlink" Target="https://en.wikipedia.org/wiki/Capacity_management" TargetMode="External"/><Relationship Id="rId5" Type="http://schemas.openxmlformats.org/officeDocument/2006/relationships/hyperlink" Target="https://en.wikipedia.org/wiki/Continuous_integration" TargetMode="External"/><Relationship Id="rId15" Type="http://schemas.openxmlformats.org/officeDocument/2006/relationships/hyperlink" Target="https://en.wikipedia.org/wiki/Fault_injection" TargetMode="External"/><Relationship Id="rId10" Type="http://schemas.openxmlformats.org/officeDocument/2006/relationships/hyperlink" Target="https://en.wikipedia.org/wiki/Synthetic_monitoring" TargetMode="External"/><Relationship Id="rId19" Type="http://schemas.openxmlformats.org/officeDocument/2006/relationships/image" Target="../media/image58.png"/><Relationship Id="rId4" Type="http://schemas.openxmlformats.org/officeDocument/2006/relationships/hyperlink" Target="http://www.microsoft.com/en-us/download/details.aspx?id=46403" TargetMode="External"/><Relationship Id="rId9" Type="http://schemas.openxmlformats.org/officeDocument/2006/relationships/hyperlink" Target="https://en.wikipedia.org/wiki/Configuration_management" TargetMode="External"/><Relationship Id="rId14" Type="http://schemas.openxmlformats.org/officeDocument/2006/relationships/hyperlink" Target="http://www.neotys.com/blog/tips-for-testing-in-production/"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7.xml"/></Relationships>
</file>

<file path=ppt/slides/_rels/slide13.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61.xml"/><Relationship Id="rId6" Type="http://schemas.openxmlformats.org/officeDocument/2006/relationships/image" Target="../media/image62.jpg"/><Relationship Id="rId5" Type="http://schemas.openxmlformats.org/officeDocument/2006/relationships/image" Target="../media/image61.jpeg"/><Relationship Id="rId4" Type="http://schemas.openxmlformats.org/officeDocument/2006/relationships/image" Target="../media/image60.jpg"/></Relationships>
</file>

<file path=ppt/slides/_rels/slide14.xml.rels><?xml version="1.0" encoding="UTF-8" standalone="yes"?>
<Relationships xmlns="http://schemas.openxmlformats.org/package/2006/relationships"><Relationship Id="rId3" Type="http://schemas.openxmlformats.org/officeDocument/2006/relationships/hyperlink" Target="mailto:dstolts@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163.xml"/><Relationship Id="rId4" Type="http://schemas.openxmlformats.org/officeDocument/2006/relationships/image" Target="../media/image64.BC44A740"/></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9.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61.xml"/><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59.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159.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0.xml.rels><?xml version="1.0" encoding="UTF-8" standalone="yes"?>
<Relationships xmlns="http://schemas.openxmlformats.org/package/2006/relationships"><Relationship Id="rId8" Type="http://schemas.openxmlformats.org/officeDocument/2006/relationships/hyperlink" Target="https://www.microsoft.com/en-us/learning/exam-70-534.aspx#syllabus-5" TargetMode="External"/><Relationship Id="rId3" Type="http://schemas.openxmlformats.org/officeDocument/2006/relationships/image" Target="../media/image67.jpg"/><Relationship Id="rId7" Type="http://schemas.openxmlformats.org/officeDocument/2006/relationships/hyperlink" Target="https://www.microsoft.com/en-us/learning/exam-70-534.aspx#syllabus-4" TargetMode="External"/><Relationship Id="rId2" Type="http://schemas.openxmlformats.org/officeDocument/2006/relationships/notesSlide" Target="../notesSlides/notesSlide18.xml"/><Relationship Id="rId1" Type="http://schemas.openxmlformats.org/officeDocument/2006/relationships/slideLayout" Target="../slideLayouts/slideLayout167.xml"/><Relationship Id="rId6" Type="http://schemas.openxmlformats.org/officeDocument/2006/relationships/hyperlink" Target="https://www.microsoft.com/en-us/learning/exam-70-534.aspx#syllabus-3" TargetMode="External"/><Relationship Id="rId5" Type="http://schemas.openxmlformats.org/officeDocument/2006/relationships/hyperlink" Target="https://www.microsoft.com/en-us/learning/exam-70-534.aspx#syllabus-2" TargetMode="External"/><Relationship Id="rId10" Type="http://schemas.openxmlformats.org/officeDocument/2006/relationships/hyperlink" Target="https://www.microsoft.com/en-us/learning/exam-70-534.aspx#syllabus-7" TargetMode="External"/><Relationship Id="rId4" Type="http://schemas.openxmlformats.org/officeDocument/2006/relationships/hyperlink" Target="https://www.microsoft.com/en-us/learning/exam-70-534.aspx#syllabus-1" TargetMode="External"/><Relationship Id="rId9" Type="http://schemas.openxmlformats.org/officeDocument/2006/relationships/hyperlink" Target="https://www.microsoft.com/en-us/learning/exam-70-534.aspx#syllabus-6"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68.xml"/><Relationship Id="rId5" Type="http://schemas.openxmlformats.org/officeDocument/2006/relationships/image" Target="../media/image70.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8" Type="http://schemas.openxmlformats.org/officeDocument/2006/relationships/hyperlink" Target="https://www.microsoft.com/en-us/learning/default.aspx" TargetMode="External"/><Relationship Id="rId3" Type="http://schemas.openxmlformats.org/officeDocument/2006/relationships/hyperlink" Target="https://mva.microsoft.com/product-training/microsoft-azure" TargetMode="External"/><Relationship Id="rId7" Type="http://schemas.openxmlformats.org/officeDocument/2006/relationships/hyperlink" Target="https://learning.linkedin.com/in/overview" TargetMode="External"/><Relationship Id="rId2" Type="http://schemas.openxmlformats.org/officeDocument/2006/relationships/notesSlide" Target="../notesSlides/notesSlide20.xml"/><Relationship Id="rId1" Type="http://schemas.openxmlformats.org/officeDocument/2006/relationships/slideLayout" Target="../slideLayouts/slideLayout157.xml"/><Relationship Id="rId6" Type="http://schemas.openxmlformats.org/officeDocument/2006/relationships/hyperlink" Target="https://mva.microsoft.com/search/SearchResults.aspx" TargetMode="External"/><Relationship Id="rId5" Type="http://schemas.openxmlformats.org/officeDocument/2006/relationships/hyperlink" Target="https://openedx.microsoft.com/courses/course-v1:Microsoft+Azure213x+2016_T4/" TargetMode="External"/><Relationship Id="rId4" Type="http://schemas.openxmlformats.org/officeDocument/2006/relationships/hyperlink" Target="https://www.visualstudio.com/dev-essential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3" Type="http://schemas.openxmlformats.org/officeDocument/2006/relationships/image" Target="../media/image81.png"/><Relationship Id="rId7" Type="http://schemas.openxmlformats.org/officeDocument/2006/relationships/diagramColors" Target="../diagrams/colors5.xml"/><Relationship Id="rId12" Type="http://schemas.openxmlformats.org/officeDocument/2006/relationships/diagramColors" Target="../diagrams/colors6.xml"/><Relationship Id="rId2" Type="http://schemas.openxmlformats.org/officeDocument/2006/relationships/notesSlide" Target="../notesSlides/notesSlide27.xml"/><Relationship Id="rId1" Type="http://schemas.openxmlformats.org/officeDocument/2006/relationships/slideLayout" Target="../slideLayouts/slideLayout98.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s>
</file>

<file path=ppt/slides/_rels/slide3.xml.rels><?xml version="1.0" encoding="UTF-8" standalone="yes"?>
<Relationships xmlns="http://schemas.openxmlformats.org/package/2006/relationships"><Relationship Id="rId2" Type="http://schemas.openxmlformats.org/officeDocument/2006/relationships/hyperlink" Target="https://www.microsoft.com/en-us/learning/exam-70-534.aspx#syllabus-1" TargetMode="External"/><Relationship Id="rId1" Type="http://schemas.openxmlformats.org/officeDocument/2006/relationships/slideLayout" Target="../slideLayouts/slideLayout125.xml"/></Relationships>
</file>

<file path=ppt/slides/_rels/slide30.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28.xml"/><Relationship Id="rId1" Type="http://schemas.openxmlformats.org/officeDocument/2006/relationships/slideLayout" Target="../slideLayouts/slideLayout109.xml"/><Relationship Id="rId4" Type="http://schemas.openxmlformats.org/officeDocument/2006/relationships/image" Target="../media/image83.tiff"/></Relationships>
</file>

<file path=ppt/slides/_rels/slide3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11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17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0.xml"/></Relationships>
</file>

<file path=ppt/slides/_rels/slide4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38.xml"/><Relationship Id="rId1" Type="http://schemas.openxmlformats.org/officeDocument/2006/relationships/slideLayout" Target="../slideLayouts/slideLayout20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1.xml"/></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azure.microsoft.com/en-us/resources/templates/" TargetMode="External"/><Relationship Id="rId1" Type="http://schemas.openxmlformats.org/officeDocument/2006/relationships/slideLayout" Target="../slideLayouts/slideLayout2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3.xml"/></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233.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233.xml"/><Relationship Id="rId4" Type="http://schemas.openxmlformats.org/officeDocument/2006/relationships/image" Target="../media/image10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3.xml"/></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233.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70.xml"/><Relationship Id="rId4" Type="http://schemas.openxmlformats.org/officeDocument/2006/relationships/image" Target="../media/image44.png"/></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23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1.xml"/></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9.xml"/><Relationship Id="rId1" Type="http://schemas.openxmlformats.org/officeDocument/2006/relationships/slideLayout" Target="../slideLayouts/slideLayout232.xml"/></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232.xml"/><Relationship Id="rId4" Type="http://schemas.openxmlformats.org/officeDocument/2006/relationships/image" Target="../media/image106.jpeg"/></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267.xml"/><Relationship Id="rId4" Type="http://schemas.microsoft.com/office/2007/relationships/hdphoto" Target="../media/hdphoto3.wdp"/></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2.xml"/></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3.xml"/><Relationship Id="rId1" Type="http://schemas.openxmlformats.org/officeDocument/2006/relationships/slideLayout" Target="../slideLayouts/slideLayout241.xml"/><Relationship Id="rId5" Type="http://schemas.openxmlformats.org/officeDocument/2006/relationships/image" Target="../media/image110.png"/><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4.xml"/></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27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6.xml"/><Relationship Id="rId1" Type="http://schemas.openxmlformats.org/officeDocument/2006/relationships/slideLayout" Target="../slideLayouts/slideLayout277.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57.xml"/><Relationship Id="rId4" Type="http://schemas.openxmlformats.org/officeDocument/2006/relationships/image" Target="../media/image46.png"/></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7.xml"/><Relationship Id="rId1" Type="http://schemas.openxmlformats.org/officeDocument/2006/relationships/slideLayout" Target="../slideLayouts/slideLayout286.xml"/><Relationship Id="rId4" Type="http://schemas.openxmlformats.org/officeDocument/2006/relationships/image" Target="../media/image118.png"/></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286.xml"/></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9.xml"/><Relationship Id="rId1" Type="http://schemas.openxmlformats.org/officeDocument/2006/relationships/slideLayout" Target="../slideLayouts/slideLayout286.xml"/></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0.xml"/><Relationship Id="rId1" Type="http://schemas.openxmlformats.org/officeDocument/2006/relationships/slideLayout" Target="../slideLayouts/slideLayout286.xml"/></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1.xml"/><Relationship Id="rId1" Type="http://schemas.openxmlformats.org/officeDocument/2006/relationships/slideLayout" Target="../slideLayouts/slideLayout286.xml"/></Relationships>
</file>

<file path=ppt/slides/_rels/slide6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2.xml"/><Relationship Id="rId1" Type="http://schemas.openxmlformats.org/officeDocument/2006/relationships/slideLayout" Target="../slideLayouts/slideLayout286.xml"/></Relationships>
</file>

<file path=ppt/slides/_rels/slide6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3.xml"/><Relationship Id="rId1" Type="http://schemas.openxmlformats.org/officeDocument/2006/relationships/slideLayout" Target="../slideLayouts/slideLayout286.xml"/><Relationship Id="rId4" Type="http://schemas.microsoft.com/office/2007/relationships/hdphoto" Target="../media/hdphoto4.wdp"/></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6.xml"/></Relationships>
</file>

<file path=ppt/slides/_rels/slide6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6.xml"/><Relationship Id="rId1" Type="http://schemas.openxmlformats.org/officeDocument/2006/relationships/slideLayout" Target="../slideLayouts/slideLayout286.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15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6.xml"/></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57.xml"/></Relationships>
</file>

<file path=ppt/slides/_rels/slide9.xml.rels><?xml version="1.0" encoding="UTF-8" standalone="yes"?>
<Relationships xmlns="http://schemas.openxmlformats.org/package/2006/relationships"><Relationship Id="rId3" Type="http://schemas.openxmlformats.org/officeDocument/2006/relationships/hyperlink" Target="https://www.amazon.com/Phoenix-Project-DevOps-Helping-Business-ebook/dp/B00AZRBLHO" TargetMode="External"/><Relationship Id="rId2" Type="http://schemas.openxmlformats.org/officeDocument/2006/relationships/notesSlide" Target="../notesSlides/notesSlide7.xml"/><Relationship Id="rId1" Type="http://schemas.openxmlformats.org/officeDocument/2006/relationships/slideLayout" Target="../slideLayouts/slideLayout171.xml"/><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3271" y="5132439"/>
            <a:ext cx="3921529" cy="1460779"/>
          </a:xfrm>
        </p:spPr>
        <p:txBody>
          <a:bodyPr/>
          <a:lstStyle/>
          <a:p>
            <a:r>
              <a:rPr lang="en-US" b="1" dirty="0"/>
              <a:t>Coach Culbertson</a:t>
            </a:r>
          </a:p>
          <a:p>
            <a:r>
              <a:rPr lang="en-US" dirty="0"/>
              <a:t>Friendly Neighborhood Instructor</a:t>
            </a:r>
          </a:p>
          <a:p>
            <a:r>
              <a:rPr lang="en-US" dirty="0"/>
              <a:t>Directions Training</a:t>
            </a:r>
          </a:p>
        </p:txBody>
      </p:sp>
      <p:sp>
        <p:nvSpPr>
          <p:cNvPr id="2" name="Title 1"/>
          <p:cNvSpPr>
            <a:spLocks noGrp="1"/>
          </p:cNvSpPr>
          <p:nvPr>
            <p:ph type="ctrTitle"/>
          </p:nvPr>
        </p:nvSpPr>
        <p:spPr>
          <a:solidFill>
            <a:srgbClr val="007233"/>
          </a:solidFill>
        </p:spPr>
        <p:txBody>
          <a:bodyPr/>
          <a:lstStyle/>
          <a:p>
            <a:r>
              <a:rPr lang="en-US" sz="3200" dirty="0"/>
              <a:t>Data &amp; Cloud Skill Up and Exam Ready Workshop </a:t>
            </a:r>
            <a:br>
              <a:rPr lang="en-US" sz="3200" dirty="0"/>
            </a:br>
            <a:r>
              <a:rPr lang="en-US" sz="3200" dirty="0"/>
              <a:t>Exam 70-535: Architecting Azure Solutions </a:t>
            </a:r>
          </a:p>
        </p:txBody>
      </p:sp>
      <p:sp>
        <p:nvSpPr>
          <p:cNvPr id="5" name="Subtitle 3"/>
          <p:cNvSpPr txBox="1">
            <a:spLocks/>
          </p:cNvSpPr>
          <p:nvPr/>
        </p:nvSpPr>
        <p:spPr bwMode="auto">
          <a:xfrm>
            <a:off x="4114800" y="5132438"/>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r>
              <a:rPr lang="en-US" b="1" dirty="0"/>
              <a:t>Damon </a:t>
            </a:r>
            <a:r>
              <a:rPr lang="en-US" b="1" dirty="0" err="1"/>
              <a:t>Ronco</a:t>
            </a:r>
            <a:endParaRPr lang="en-US" b="1" dirty="0"/>
          </a:p>
          <a:p>
            <a:r>
              <a:rPr lang="en-US" dirty="0"/>
              <a:t>Azure Technology Solutions Professional</a:t>
            </a:r>
          </a:p>
          <a:p>
            <a:r>
              <a:rPr lang="en-US" dirty="0"/>
              <a:t>Microsoft</a:t>
            </a:r>
          </a:p>
        </p:txBody>
      </p:sp>
      <p:sp>
        <p:nvSpPr>
          <p:cNvPr id="6" name="Subtitle 3"/>
          <p:cNvSpPr txBox="1">
            <a:spLocks/>
          </p:cNvSpPr>
          <p:nvPr/>
        </p:nvSpPr>
        <p:spPr bwMode="auto">
          <a:xfrm>
            <a:off x="8773158" y="5132439"/>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r>
              <a:rPr lang="en-US" b="1" dirty="0"/>
              <a:t>Guest Star</a:t>
            </a:r>
          </a:p>
          <a:p>
            <a:r>
              <a:rPr lang="en-US" b="1" dirty="0"/>
              <a:t>Dan </a:t>
            </a:r>
            <a:r>
              <a:rPr lang="en-US" b="1" dirty="0" err="1"/>
              <a:t>Stolts</a:t>
            </a:r>
            <a:endParaRPr lang="en-US" b="1" dirty="0"/>
          </a:p>
          <a:p>
            <a:r>
              <a:rPr lang="en-US" dirty="0"/>
              <a:t>IT Pro Guru</a:t>
            </a:r>
          </a:p>
        </p:txBody>
      </p:sp>
      <p:sp>
        <p:nvSpPr>
          <p:cNvPr id="3" name="Rectangle 2">
            <a:extLst>
              <a:ext uri="{FF2B5EF4-FFF2-40B4-BE49-F238E27FC236}">
                <a16:creationId xmlns:a16="http://schemas.microsoft.com/office/drawing/2014/main" xmlns="" id="{31CCB8C4-8276-40BA-8BB4-32C073E4D862}"/>
              </a:ext>
            </a:extLst>
          </p:cNvPr>
          <p:cNvSpPr/>
          <p:nvPr/>
        </p:nvSpPr>
        <p:spPr bwMode="auto">
          <a:xfrm>
            <a:off x="10202779" y="6256421"/>
            <a:ext cx="2454442" cy="601579"/>
          </a:xfrm>
          <a:prstGeom prst="rect">
            <a:avLst/>
          </a:prstGeom>
          <a:solidFill>
            <a:schemeClr val="bg1"/>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18927187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22" y="185577"/>
            <a:ext cx="11655840" cy="899665"/>
          </a:xfrm>
        </p:spPr>
        <p:txBody>
          <a:bodyPr/>
          <a:lstStyle/>
          <a:p>
            <a:r>
              <a:rPr lang="en-US" dirty="0"/>
              <a:t>What is DevOps…</a:t>
            </a:r>
          </a:p>
        </p:txBody>
      </p:sp>
      <p:sp>
        <p:nvSpPr>
          <p:cNvPr id="5" name="Content Placeholder 4"/>
          <p:cNvSpPr>
            <a:spLocks noGrp="1"/>
          </p:cNvSpPr>
          <p:nvPr>
            <p:ph type="body" sz="quarter" idx="10"/>
          </p:nvPr>
        </p:nvSpPr>
        <p:spPr>
          <a:xfrm>
            <a:off x="336153" y="1103971"/>
            <a:ext cx="2998065" cy="5286062"/>
          </a:xfrm>
        </p:spPr>
        <p:txBody>
          <a:bodyPr/>
          <a:lstStyle/>
          <a:p>
            <a:r>
              <a:rPr lang="en-US" sz="1600" dirty="0">
                <a:hlinkClick r:id="rId3"/>
              </a:rPr>
              <a:t>Gene Kim’s “3 ways”</a:t>
            </a:r>
            <a:r>
              <a:rPr lang="en-US" sz="1600" dirty="0"/>
              <a:t>  </a:t>
            </a:r>
            <a:endParaRPr lang="en-US" sz="1100" b="1" dirty="0"/>
          </a:p>
          <a:p>
            <a:r>
              <a:rPr lang="en-US" sz="1100" b="1" dirty="0"/>
              <a:t>The First Way </a:t>
            </a:r>
            <a:r>
              <a:rPr lang="en-US" sz="1100" dirty="0"/>
              <a:t>emphasizes the </a:t>
            </a:r>
            <a:r>
              <a:rPr lang="en-US" sz="1600" b="1" dirty="0"/>
              <a:t>performance of the entire system</a:t>
            </a:r>
            <a:r>
              <a:rPr lang="en-US" sz="1100" dirty="0"/>
              <a:t>, as opposed to the performance of a specific silo of work or department — this as can be as large a division (e.g., Development or IT Operations) or as small as an individual contributor (e.g., a developer, system administrator).</a:t>
            </a:r>
          </a:p>
          <a:p>
            <a:r>
              <a:rPr lang="en-US" sz="1100" b="1" dirty="0"/>
              <a:t>The Second Way </a:t>
            </a:r>
            <a:r>
              <a:rPr lang="en-US" sz="1100" dirty="0"/>
              <a:t>is about creating the right to left feedback loops. The goal of almost any process improvement initiative is to </a:t>
            </a:r>
            <a:r>
              <a:rPr lang="en-US" sz="1600" b="1" dirty="0"/>
              <a:t>shorten and amplify feedback loops</a:t>
            </a:r>
            <a:r>
              <a:rPr lang="en-US" sz="1100" dirty="0"/>
              <a:t> so necessary corrections can be continually made</a:t>
            </a:r>
            <a:br>
              <a:rPr lang="en-US" sz="1100" dirty="0"/>
            </a:br>
            <a:endParaRPr lang="en-US" sz="1100" dirty="0"/>
          </a:p>
          <a:p>
            <a:r>
              <a:rPr lang="en-US" sz="1100" b="1" dirty="0"/>
              <a:t>The Third Way </a:t>
            </a:r>
            <a:r>
              <a:rPr lang="en-US" sz="1100" dirty="0"/>
              <a:t>is about creating a</a:t>
            </a:r>
            <a:r>
              <a:rPr lang="en-US" sz="1800" b="1" dirty="0"/>
              <a:t> culture </a:t>
            </a:r>
            <a:r>
              <a:rPr lang="en-US" sz="1100" dirty="0"/>
              <a:t>that fosters two things: </a:t>
            </a:r>
            <a:r>
              <a:rPr lang="en-US" sz="1800" b="1" dirty="0"/>
              <a:t>continual experimentation</a:t>
            </a:r>
            <a:r>
              <a:rPr lang="en-US" sz="1100" dirty="0"/>
              <a:t>, taking risks </a:t>
            </a:r>
            <a:r>
              <a:rPr lang="en-US" sz="1800" b="1" dirty="0"/>
              <a:t>and learning </a:t>
            </a:r>
            <a:r>
              <a:rPr lang="en-US" sz="1100" dirty="0"/>
              <a:t>from failure; and understanding that repetition and practice is the prerequisite to mastery.</a:t>
            </a:r>
          </a:p>
        </p:txBody>
      </p:sp>
      <p:sp>
        <p:nvSpPr>
          <p:cNvPr id="7" name="Text Placeholder 6"/>
          <p:cNvSpPr>
            <a:spLocks noGrp="1"/>
          </p:cNvSpPr>
          <p:nvPr>
            <p:ph type="body" sz="quarter" idx="11"/>
          </p:nvPr>
        </p:nvSpPr>
        <p:spPr>
          <a:xfrm>
            <a:off x="7640193" y="229326"/>
            <a:ext cx="4551807" cy="5904693"/>
          </a:xfrm>
        </p:spPr>
        <p:txBody>
          <a:bodyPr/>
          <a:lstStyle/>
          <a:p>
            <a:r>
              <a:rPr lang="en-US" sz="1600" dirty="0">
                <a:hlinkClick r:id="rId4"/>
              </a:rPr>
              <a:t>Infrastructure as Code (</a:t>
            </a:r>
            <a:r>
              <a:rPr lang="en-US" sz="1600" dirty="0" err="1">
                <a:hlinkClick r:id="rId4"/>
              </a:rPr>
              <a:t>IaC</a:t>
            </a:r>
            <a:r>
              <a:rPr lang="en-US" sz="1600" dirty="0">
                <a:hlinkClick r:id="rId4"/>
              </a:rPr>
              <a:t>)</a:t>
            </a:r>
            <a:r>
              <a:rPr lang="en-US" sz="1600" dirty="0"/>
              <a:t> </a:t>
            </a:r>
          </a:p>
          <a:p>
            <a:r>
              <a:rPr lang="en-US" sz="1600" dirty="0">
                <a:hlinkClick r:id="rId5"/>
              </a:rPr>
              <a:t>Continuous Integration (CI)</a:t>
            </a:r>
            <a:endParaRPr lang="en-US" sz="1600" dirty="0"/>
          </a:p>
          <a:p>
            <a:r>
              <a:rPr lang="en-US" sz="1600" dirty="0">
                <a:hlinkClick r:id="rId6"/>
              </a:rPr>
              <a:t>Automated Testing</a:t>
            </a:r>
            <a:endParaRPr lang="en-US" sz="1600" dirty="0"/>
          </a:p>
          <a:p>
            <a:r>
              <a:rPr lang="en-US" sz="1600" dirty="0">
                <a:hlinkClick r:id="rId7"/>
              </a:rPr>
              <a:t>Application Performance Monitoring/Management (APM)</a:t>
            </a:r>
            <a:endParaRPr lang="en-US" sz="1600" dirty="0"/>
          </a:p>
          <a:p>
            <a:r>
              <a:rPr lang="en-US" sz="1600" u="sng" dirty="0"/>
              <a:t>Continuous Deployment (CD)</a:t>
            </a:r>
            <a:r>
              <a:rPr lang="en-US" sz="1600" dirty="0"/>
              <a:t> </a:t>
            </a:r>
          </a:p>
          <a:p>
            <a:r>
              <a:rPr lang="en-US" sz="1600" dirty="0">
                <a:hlinkClick r:id="rId8"/>
              </a:rPr>
              <a:t>Release Management</a:t>
            </a:r>
            <a:endParaRPr lang="en-US" sz="1600" dirty="0"/>
          </a:p>
          <a:p>
            <a:r>
              <a:rPr lang="en-US" sz="1600" dirty="0">
                <a:hlinkClick r:id="rId9"/>
              </a:rPr>
              <a:t>Configuration Management</a:t>
            </a:r>
            <a:endParaRPr lang="en-US" sz="1600" dirty="0"/>
          </a:p>
          <a:p>
            <a:r>
              <a:rPr lang="en-US" sz="1600" dirty="0"/>
              <a:t>DevOps Fundamentals</a:t>
            </a:r>
          </a:p>
          <a:p>
            <a:pPr lvl="1">
              <a:buFont typeface="Arial" panose="020B0604020202020204" pitchFamily="34" charset="0"/>
              <a:buChar char="•"/>
            </a:pPr>
            <a:r>
              <a:rPr lang="en-US" sz="1100" dirty="0">
                <a:hlinkClick r:id="rId10"/>
              </a:rPr>
              <a:t>Advanced Monitoring</a:t>
            </a:r>
            <a:r>
              <a:rPr lang="en-US" sz="1100" dirty="0"/>
              <a:t> </a:t>
            </a:r>
          </a:p>
          <a:p>
            <a:pPr lvl="1">
              <a:buFont typeface="Arial" panose="020B0604020202020204" pitchFamily="34" charset="0"/>
              <a:buChar char="•"/>
            </a:pPr>
            <a:r>
              <a:rPr lang="en-US" sz="1100" dirty="0">
                <a:hlinkClick r:id="rId11"/>
              </a:rPr>
              <a:t>Capacity Management</a:t>
            </a:r>
            <a:endParaRPr lang="en-US" sz="1100" dirty="0"/>
          </a:p>
          <a:p>
            <a:pPr lvl="1">
              <a:buFont typeface="Arial" panose="020B0604020202020204" pitchFamily="34" charset="0"/>
              <a:buChar char="•"/>
            </a:pPr>
            <a:r>
              <a:rPr lang="en-US" sz="1100" dirty="0">
                <a:hlinkClick r:id="rId12"/>
              </a:rPr>
              <a:t>Feature Flags</a:t>
            </a:r>
            <a:endParaRPr lang="en-US" sz="1100" dirty="0"/>
          </a:p>
          <a:p>
            <a:pPr lvl="1">
              <a:buFont typeface="Arial" panose="020B0604020202020204" pitchFamily="34" charset="0"/>
              <a:buChar char="•"/>
            </a:pPr>
            <a:r>
              <a:rPr lang="en-US" sz="1100" dirty="0"/>
              <a:t>Self-Service Environments</a:t>
            </a:r>
          </a:p>
          <a:p>
            <a:pPr>
              <a:buFont typeface="Arial" panose="020B0604020202020204" pitchFamily="34" charset="0"/>
              <a:buChar char="•"/>
            </a:pPr>
            <a:r>
              <a:rPr lang="en-US" sz="1600" dirty="0"/>
              <a:t>Automated Recovery (Rollback &amp; Roll-Forward)</a:t>
            </a:r>
          </a:p>
          <a:p>
            <a:pPr>
              <a:buFont typeface="Arial" panose="020B0604020202020204" pitchFamily="34" charset="0"/>
              <a:buChar char="•"/>
            </a:pPr>
            <a:r>
              <a:rPr lang="en-US" sz="1600" dirty="0">
                <a:hlinkClick r:id="rId13"/>
              </a:rPr>
              <a:t>Hypothesis Driven Development</a:t>
            </a:r>
            <a:r>
              <a:rPr lang="en-US" sz="1600" dirty="0"/>
              <a:t> </a:t>
            </a:r>
          </a:p>
          <a:p>
            <a:pPr marL="742950" lvl="1" indent="-285750">
              <a:buFont typeface="Arial" panose="020B0604020202020204" pitchFamily="34" charset="0"/>
              <a:buChar char="•"/>
            </a:pPr>
            <a:r>
              <a:rPr lang="en-US" sz="1100" dirty="0">
                <a:hlinkClick r:id="rId14"/>
              </a:rPr>
              <a:t>Testing in Production</a:t>
            </a:r>
            <a:r>
              <a:rPr lang="en-US" sz="1100" dirty="0"/>
              <a:t> – partial user base</a:t>
            </a:r>
          </a:p>
          <a:p>
            <a:pPr marL="742950" lvl="1" indent="-285750">
              <a:buFont typeface="Arial" panose="020B0604020202020204" pitchFamily="34" charset="0"/>
              <a:buChar char="•"/>
            </a:pPr>
            <a:r>
              <a:rPr lang="en-US" sz="1100" dirty="0">
                <a:hlinkClick r:id="rId15"/>
              </a:rPr>
              <a:t>Fault Injection</a:t>
            </a:r>
            <a:r>
              <a:rPr lang="en-US" sz="1100" dirty="0"/>
              <a:t> </a:t>
            </a:r>
          </a:p>
          <a:p>
            <a:pPr marL="742950" lvl="1" indent="-285750">
              <a:buFont typeface="Arial" panose="020B0604020202020204" pitchFamily="34" charset="0"/>
              <a:buChar char="•"/>
            </a:pPr>
            <a:r>
              <a:rPr lang="en-US" sz="1100" dirty="0"/>
              <a:t>Usage Monitoring/Telemetry</a:t>
            </a:r>
          </a:p>
          <a:p>
            <a:pPr marL="742950" lvl="1" indent="-285750">
              <a:buFont typeface="Arial" panose="020B0604020202020204" pitchFamily="34" charset="0"/>
              <a:buChar char="•"/>
            </a:pPr>
            <a:r>
              <a:rPr lang="en-US" sz="1100" dirty="0">
                <a:hlinkClick r:id="rId16"/>
              </a:rPr>
              <a:t>A/B Testing</a:t>
            </a:r>
            <a:r>
              <a:rPr lang="en-US" sz="1100" dirty="0"/>
              <a:t> (aka canary testing)</a:t>
            </a:r>
          </a:p>
        </p:txBody>
      </p:sp>
      <p:sp>
        <p:nvSpPr>
          <p:cNvPr id="8" name="Rectangle 7"/>
          <p:cNvSpPr/>
          <p:nvPr/>
        </p:nvSpPr>
        <p:spPr>
          <a:xfrm>
            <a:off x="113122" y="6317864"/>
            <a:ext cx="7815394" cy="369332"/>
          </a:xfrm>
          <a:prstGeom prst="rect">
            <a:avLst/>
          </a:prstGeom>
        </p:spPr>
        <p:txBody>
          <a:bodyPr wrap="square">
            <a:spAutoFit/>
          </a:bodyPr>
          <a:lstStyle/>
          <a:p>
            <a:pPr>
              <a:defRPr/>
            </a:pPr>
            <a:r>
              <a:rPr lang="en-US" kern="0" dirty="0">
                <a:solidFill>
                  <a:srgbClr val="0070C0"/>
                </a:solidFill>
              </a:rPr>
              <a:t>http://itrevolution.com/the-three-ways-principles-underpinning-devops/ </a:t>
            </a:r>
          </a:p>
        </p:txBody>
      </p:sp>
      <p:pic>
        <p:nvPicPr>
          <p:cNvPr id="9" name="Picture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24925" y="1311838"/>
            <a:ext cx="3798389" cy="1475967"/>
          </a:xfrm>
          <a:prstGeom prst="rect">
            <a:avLst/>
          </a:prstGeom>
        </p:spPr>
      </p:pic>
      <p:pic>
        <p:nvPicPr>
          <p:cNvPr id="11" name="Picture 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13314" y="3138419"/>
            <a:ext cx="3810000" cy="1188825"/>
          </a:xfrm>
          <a:prstGeom prst="rect">
            <a:avLst/>
          </a:prstGeom>
        </p:spPr>
      </p:pic>
      <p:pic>
        <p:nvPicPr>
          <p:cNvPr id="12" name="Picture 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13314" y="4774114"/>
            <a:ext cx="3810000" cy="1162774"/>
          </a:xfrm>
          <a:prstGeom prst="rect">
            <a:avLst/>
          </a:prstGeom>
        </p:spPr>
      </p:pic>
      <p:sp>
        <p:nvSpPr>
          <p:cNvPr id="3" name="Rectangle 2"/>
          <p:cNvSpPr/>
          <p:nvPr/>
        </p:nvSpPr>
        <p:spPr>
          <a:xfrm>
            <a:off x="7370955" y="5949353"/>
            <a:ext cx="4347409" cy="369332"/>
          </a:xfrm>
          <a:prstGeom prst="rect">
            <a:avLst/>
          </a:prstGeom>
        </p:spPr>
        <p:txBody>
          <a:bodyPr wrap="none">
            <a:spAutoFit/>
          </a:bodyPr>
          <a:lstStyle/>
          <a:p>
            <a:r>
              <a:rPr lang="en-US" dirty="0">
                <a:solidFill>
                  <a:srgbClr val="0070C0"/>
                </a:solidFill>
              </a:rPr>
              <a:t>http://www.itproguy.com/devops-practices/</a:t>
            </a:r>
          </a:p>
        </p:txBody>
      </p:sp>
    </p:spTree>
    <p:extLst>
      <p:ext uri="{BB962C8B-B14F-4D97-AF65-F5344CB8AC3E}">
        <p14:creationId xmlns:p14="http://schemas.microsoft.com/office/powerpoint/2010/main" val="21827983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81895"/>
            <a:ext cx="11201400" cy="615553"/>
          </a:xfrm>
        </p:spPr>
        <p:txBody>
          <a:bodyPr>
            <a:normAutofit fontScale="90000"/>
          </a:bodyPr>
          <a:lstStyle/>
          <a:p>
            <a:r>
              <a:rPr lang="en-US" dirty="0">
                <a:solidFill>
                  <a:schemeClr val="tx1"/>
                </a:solidFill>
              </a:rPr>
              <a:t>Traditional vs modern dev-ops</a:t>
            </a:r>
          </a:p>
        </p:txBody>
      </p:sp>
      <p:graphicFrame>
        <p:nvGraphicFramePr>
          <p:cNvPr id="4" name="Table 3"/>
          <p:cNvGraphicFramePr>
            <a:graphicFrameLocks noGrp="1"/>
          </p:cNvGraphicFramePr>
          <p:nvPr>
            <p:extLst/>
          </p:nvPr>
        </p:nvGraphicFramePr>
        <p:xfrm>
          <a:off x="568047" y="1157220"/>
          <a:ext cx="10906502" cy="5451696"/>
        </p:xfrm>
        <a:graphic>
          <a:graphicData uri="http://schemas.openxmlformats.org/drawingml/2006/table">
            <a:tbl>
              <a:tblPr firstRow="1" firstCol="1" bandRow="1">
                <a:tableStyleId>{21E4AEA4-8DFA-4A89-87EB-49C32662AFE0}</a:tableStyleId>
              </a:tblPr>
              <a:tblGrid>
                <a:gridCol w="3634586">
                  <a:extLst>
                    <a:ext uri="{9D8B030D-6E8A-4147-A177-3AD203B41FA5}">
                      <a16:colId xmlns:a16="http://schemas.microsoft.com/office/drawing/2014/main" xmlns="" val="20000"/>
                    </a:ext>
                  </a:extLst>
                </a:gridCol>
                <a:gridCol w="3635958">
                  <a:extLst>
                    <a:ext uri="{9D8B030D-6E8A-4147-A177-3AD203B41FA5}">
                      <a16:colId xmlns:a16="http://schemas.microsoft.com/office/drawing/2014/main" xmlns="" val="20001"/>
                    </a:ext>
                  </a:extLst>
                </a:gridCol>
                <a:gridCol w="3635958">
                  <a:extLst>
                    <a:ext uri="{9D8B030D-6E8A-4147-A177-3AD203B41FA5}">
                      <a16:colId xmlns:a16="http://schemas.microsoft.com/office/drawing/2014/main" xmlns="" val="20002"/>
                    </a:ext>
                  </a:extLst>
                </a:gridCol>
              </a:tblGrid>
              <a:tr h="842825">
                <a:tc>
                  <a:txBody>
                    <a:bodyPr/>
                    <a:lstStyle/>
                    <a:p>
                      <a:pPr marL="0" marR="0">
                        <a:lnSpc>
                          <a:spcPts val="1200"/>
                        </a:lnSpc>
                        <a:spcBef>
                          <a:spcPts val="0"/>
                        </a:spcBef>
                        <a:spcAft>
                          <a:spcPts val="600"/>
                        </a:spcAft>
                      </a:pPr>
                      <a:r>
                        <a:rPr lang="en-US" sz="1800" dirty="0">
                          <a:effectLst/>
                        </a:rPr>
                        <a:t>Category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Traditional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Modern DevOps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xmlns="" val="10000"/>
                  </a:ext>
                </a:extLst>
              </a:tr>
              <a:tr h="512097">
                <a:tc>
                  <a:txBody>
                    <a:bodyPr/>
                    <a:lstStyle/>
                    <a:p>
                      <a:pPr marL="0" marR="0">
                        <a:lnSpc>
                          <a:spcPts val="1200"/>
                        </a:lnSpc>
                        <a:spcBef>
                          <a:spcPts val="0"/>
                        </a:spcBef>
                        <a:spcAft>
                          <a:spcPts val="600"/>
                        </a:spcAft>
                      </a:pPr>
                      <a:r>
                        <a:rPr lang="en-US" sz="1800" dirty="0">
                          <a:effectLst/>
                        </a:rPr>
                        <a:t>Quality of code check-ins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Unknown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Validated through unit tests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xmlns="" val="10001"/>
                  </a:ext>
                </a:extLst>
              </a:tr>
              <a:tr h="512097">
                <a:tc>
                  <a:txBody>
                    <a:bodyPr/>
                    <a:lstStyle/>
                    <a:p>
                      <a:pPr marL="0" marR="0">
                        <a:lnSpc>
                          <a:spcPts val="1200"/>
                        </a:lnSpc>
                        <a:spcBef>
                          <a:spcPts val="0"/>
                        </a:spcBef>
                        <a:spcAft>
                          <a:spcPts val="600"/>
                        </a:spcAft>
                      </a:pPr>
                      <a:r>
                        <a:rPr lang="en-US" sz="1800" dirty="0">
                          <a:effectLst/>
                        </a:rPr>
                        <a:t>Environment Creation/Configuration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Manual </a:t>
                      </a:r>
                      <a:endParaRPr lang="en-US" sz="180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Automated</a:t>
                      </a:r>
                    </a:p>
                  </a:txBody>
                  <a:tcPr marL="67232" marR="67232" marT="0" marB="0" anchor="ctr"/>
                </a:tc>
                <a:extLst>
                  <a:ext uri="{0D108BD9-81ED-4DB2-BD59-A6C34878D82A}">
                    <a16:rowId xmlns:a16="http://schemas.microsoft.com/office/drawing/2014/main" xmlns="" val="10002"/>
                  </a:ext>
                </a:extLst>
              </a:tr>
              <a:tr h="1024193">
                <a:tc>
                  <a:txBody>
                    <a:bodyPr/>
                    <a:lstStyle/>
                    <a:p>
                      <a:pPr marL="0" marR="0">
                        <a:lnSpc>
                          <a:spcPts val="1200"/>
                        </a:lnSpc>
                        <a:spcBef>
                          <a:spcPts val="0"/>
                        </a:spcBef>
                        <a:spcAft>
                          <a:spcPts val="600"/>
                        </a:spcAft>
                      </a:pPr>
                      <a:r>
                        <a:rPr lang="en-US" sz="1800" dirty="0">
                          <a:effectLst/>
                        </a:rPr>
                        <a:t>Deployment Frequency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1-2 months (or less frequent)</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Deploy whenever needed, including several per day</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xmlns="" val="10003"/>
                  </a:ext>
                </a:extLst>
              </a:tr>
              <a:tr h="512097">
                <a:tc>
                  <a:txBody>
                    <a:bodyPr/>
                    <a:lstStyle/>
                    <a:p>
                      <a:pPr marL="0" marR="0">
                        <a:lnSpc>
                          <a:spcPts val="1200"/>
                        </a:lnSpc>
                        <a:spcBef>
                          <a:spcPts val="0"/>
                        </a:spcBef>
                        <a:spcAft>
                          <a:spcPts val="600"/>
                        </a:spcAft>
                      </a:pPr>
                      <a:r>
                        <a:rPr lang="en-US" sz="1800" dirty="0">
                          <a:effectLst/>
                        </a:rPr>
                        <a:t>App Deployment Process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Requires meetings and planning </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Push-button deployment</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xmlns="" val="10004"/>
                  </a:ext>
                </a:extLst>
              </a:tr>
              <a:tr h="512097">
                <a:tc>
                  <a:txBody>
                    <a:bodyPr/>
                    <a:lstStyle/>
                    <a:p>
                      <a:pPr marL="0" marR="0">
                        <a:lnSpc>
                          <a:spcPts val="1200"/>
                        </a:lnSpc>
                        <a:spcBef>
                          <a:spcPts val="0"/>
                        </a:spcBef>
                        <a:spcAft>
                          <a:spcPts val="600"/>
                        </a:spcAft>
                      </a:pPr>
                      <a:r>
                        <a:rPr lang="en-US" sz="1800" dirty="0">
                          <a:effectLst/>
                        </a:rPr>
                        <a:t>Deployment validation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Manual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Automated</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xmlns="" val="10005"/>
                  </a:ext>
                </a:extLst>
              </a:tr>
              <a:tr h="1024193">
                <a:tc>
                  <a:txBody>
                    <a:bodyPr/>
                    <a:lstStyle/>
                    <a:p>
                      <a:pPr marL="0" marR="0">
                        <a:lnSpc>
                          <a:spcPts val="1200"/>
                        </a:lnSpc>
                        <a:spcBef>
                          <a:spcPts val="0"/>
                        </a:spcBef>
                        <a:spcAft>
                          <a:spcPts val="600"/>
                        </a:spcAft>
                      </a:pPr>
                      <a:r>
                        <a:rPr lang="en-US" sz="1800" dirty="0">
                          <a:effectLst/>
                        </a:rPr>
                        <a:t>Monitoring</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Minimal to none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Health and Performance monitoring</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xmlns="" val="10006"/>
                  </a:ext>
                </a:extLst>
              </a:tr>
              <a:tr h="512097">
                <a:tc>
                  <a:txBody>
                    <a:bodyPr/>
                    <a:lstStyle/>
                    <a:p>
                      <a:pPr marL="0" marR="0">
                        <a:lnSpc>
                          <a:spcPts val="1200"/>
                        </a:lnSpc>
                        <a:spcBef>
                          <a:spcPts val="0"/>
                        </a:spcBef>
                        <a:spcAft>
                          <a:spcPts val="600"/>
                        </a:spcAft>
                      </a:pPr>
                      <a:r>
                        <a:rPr lang="en-US" sz="1800" dirty="0">
                          <a:effectLst/>
                        </a:rPr>
                        <a:t>Dev and Ops relationship</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Blame culture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Culture of trust</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5057613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70266"/>
            <a:ext cx="11655840" cy="899537"/>
          </a:xfrm>
        </p:spPr>
        <p:txBody>
          <a:bodyPr/>
          <a:lstStyle/>
          <a:p>
            <a:r>
              <a:rPr lang="en-US" dirty="0">
                <a:solidFill>
                  <a:schemeClr val="tx1"/>
                </a:solidFill>
              </a:rPr>
              <a:t>Containerization</a:t>
            </a:r>
          </a:p>
        </p:txBody>
      </p:sp>
      <p:sp>
        <p:nvSpPr>
          <p:cNvPr id="3" name="Text Placeholder 2"/>
          <p:cNvSpPr>
            <a:spLocks noGrp="1"/>
          </p:cNvSpPr>
          <p:nvPr>
            <p:ph type="body" sz="quarter" idx="10"/>
          </p:nvPr>
        </p:nvSpPr>
        <p:spPr>
          <a:xfrm>
            <a:off x="270068" y="1661532"/>
            <a:ext cx="4978609" cy="4431664"/>
          </a:xfrm>
        </p:spPr>
        <p:txBody>
          <a:bodyPr/>
          <a:lstStyle/>
          <a:p>
            <a:pPr>
              <a:buFont typeface="Wingdings" panose="05000000000000000000" pitchFamily="2" charset="2"/>
              <a:buChar char="§"/>
            </a:pPr>
            <a:r>
              <a:rPr lang="en-US" sz="3528" dirty="0"/>
              <a:t>Abstract the unit of work from the VM</a:t>
            </a:r>
          </a:p>
          <a:p>
            <a:pPr>
              <a:buFont typeface="Wingdings" panose="05000000000000000000" pitchFamily="2" charset="2"/>
              <a:buChar char="§"/>
            </a:pPr>
            <a:r>
              <a:rPr lang="en-US" sz="3528" dirty="0"/>
              <a:t>Lightweight, fast provisioning, density</a:t>
            </a:r>
          </a:p>
          <a:p>
            <a:pPr>
              <a:buFont typeface="Wingdings" panose="05000000000000000000" pitchFamily="2" charset="2"/>
              <a:buChar char="§"/>
            </a:pPr>
            <a:r>
              <a:rPr lang="en-US" sz="3528" dirty="0"/>
              <a:t>Simplify application updates</a:t>
            </a:r>
          </a:p>
          <a:p>
            <a:r>
              <a:rPr lang="en-US" sz="3528" dirty="0"/>
              <a:t>Works with cluster managers for auto-scale capabilities</a:t>
            </a:r>
          </a:p>
        </p:txBody>
      </p:sp>
      <p:sp>
        <p:nvSpPr>
          <p:cNvPr id="4" name="Rectangle 3"/>
          <p:cNvSpPr/>
          <p:nvPr/>
        </p:nvSpPr>
        <p:spPr>
          <a:xfrm>
            <a:off x="5462390" y="2989597"/>
            <a:ext cx="3041873" cy="3137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- 1</a:t>
            </a:r>
          </a:p>
        </p:txBody>
      </p:sp>
      <p:sp>
        <p:nvSpPr>
          <p:cNvPr id="5" name="Rectangle 4"/>
          <p:cNvSpPr/>
          <p:nvPr/>
        </p:nvSpPr>
        <p:spPr>
          <a:xfrm>
            <a:off x="5654244" y="3522787"/>
            <a:ext cx="1172490"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6" name="Rectangle 5"/>
          <p:cNvSpPr/>
          <p:nvPr/>
        </p:nvSpPr>
        <p:spPr>
          <a:xfrm>
            <a:off x="7040446" y="3503874"/>
            <a:ext cx="1226569"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7" name="Rectangle 6"/>
          <p:cNvSpPr/>
          <p:nvPr/>
        </p:nvSpPr>
        <p:spPr>
          <a:xfrm>
            <a:off x="6255829" y="4496082"/>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8" name="Rectangle 7"/>
          <p:cNvSpPr/>
          <p:nvPr/>
        </p:nvSpPr>
        <p:spPr>
          <a:xfrm>
            <a:off x="8717976" y="2980073"/>
            <a:ext cx="3120653" cy="314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- 2</a:t>
            </a:r>
          </a:p>
        </p:txBody>
      </p:sp>
      <p:sp>
        <p:nvSpPr>
          <p:cNvPr id="9" name="Rectangle 8"/>
          <p:cNvSpPr/>
          <p:nvPr/>
        </p:nvSpPr>
        <p:spPr>
          <a:xfrm>
            <a:off x="8953880" y="3494347"/>
            <a:ext cx="1246876"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0" name="Rectangle 9"/>
          <p:cNvSpPr/>
          <p:nvPr/>
        </p:nvSpPr>
        <p:spPr>
          <a:xfrm>
            <a:off x="10412658" y="3494347"/>
            <a:ext cx="1164069"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1" name="Rectangle 10"/>
          <p:cNvSpPr/>
          <p:nvPr/>
        </p:nvSpPr>
        <p:spPr>
          <a:xfrm>
            <a:off x="9670905" y="4486625"/>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12" name="Rectangle 11"/>
          <p:cNvSpPr/>
          <p:nvPr/>
        </p:nvSpPr>
        <p:spPr>
          <a:xfrm>
            <a:off x="5654244" y="5435492"/>
            <a:ext cx="6000083" cy="5238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386"/>
            <a:r>
              <a:rPr lang="en-US" kern="0" dirty="0">
                <a:solidFill>
                  <a:sysClr val="windowText" lastClr="000000"/>
                </a:solidFill>
              </a:rPr>
              <a:t>Orchestration Engine</a:t>
            </a:r>
          </a:p>
        </p:txBody>
      </p:sp>
      <p:sp>
        <p:nvSpPr>
          <p:cNvPr id="13" name="Rectangle 12"/>
          <p:cNvSpPr/>
          <p:nvPr/>
        </p:nvSpPr>
        <p:spPr>
          <a:xfrm>
            <a:off x="6917723" y="440918"/>
            <a:ext cx="3409466" cy="16025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896386"/>
            <a:r>
              <a:rPr lang="en-US" sz="2000" b="1" u="sng" kern="0" dirty="0">
                <a:solidFill>
                  <a:sysClr val="windowText" lastClr="000000"/>
                </a:solidFill>
              </a:rPr>
              <a:t>ARM Template</a:t>
            </a:r>
            <a:endParaRPr lang="en-US" kern="0" dirty="0">
              <a:solidFill>
                <a:sysClr val="windowText" lastClr="000000"/>
              </a:solidFill>
            </a:endParaRPr>
          </a:p>
          <a:p>
            <a:pPr algn="ctr" defTabSz="896386"/>
            <a:r>
              <a:rPr lang="en-US" i="1" kern="0" dirty="0">
                <a:solidFill>
                  <a:sysClr val="windowText" lastClr="000000"/>
                </a:solidFill>
              </a:rPr>
              <a:t>2 Hosts</a:t>
            </a:r>
          </a:p>
          <a:p>
            <a:pPr algn="ctr" defTabSz="896386"/>
            <a:endParaRPr lang="en-US" i="1" kern="0" dirty="0">
              <a:solidFill>
                <a:sysClr val="windowText" lastClr="000000"/>
              </a:solidFill>
            </a:endParaRPr>
          </a:p>
          <a:p>
            <a:pPr algn="ctr" defTabSz="896386"/>
            <a:r>
              <a:rPr lang="en-US" i="1" kern="0" dirty="0">
                <a:solidFill>
                  <a:sysClr val="windowText" lastClr="000000"/>
                </a:solidFill>
              </a:rPr>
              <a:t>4 Instances of Container A</a:t>
            </a:r>
          </a:p>
          <a:p>
            <a:pPr algn="ctr" defTabSz="896386"/>
            <a:r>
              <a:rPr lang="en-US" i="1" kern="0" dirty="0">
                <a:solidFill>
                  <a:sysClr val="windowText" lastClr="000000"/>
                </a:solidFill>
              </a:rPr>
              <a:t>2 Instances of Container B</a:t>
            </a:r>
          </a:p>
        </p:txBody>
      </p:sp>
      <p:sp>
        <p:nvSpPr>
          <p:cNvPr id="14" name="Right Arrow 13"/>
          <p:cNvSpPr/>
          <p:nvPr/>
        </p:nvSpPr>
        <p:spPr>
          <a:xfrm rot="5400000">
            <a:off x="8262556" y="2140591"/>
            <a:ext cx="672318" cy="723796"/>
          </a:xfrm>
          <a:prstGeom prst="rightArrow">
            <a:avLst>
              <a:gd name="adj1" fmla="val 50000"/>
              <a:gd name="adj2" fmla="val 48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sysClr val="windowText" lastClr="000000"/>
              </a:solidFill>
            </a:endParaRPr>
          </a:p>
        </p:txBody>
      </p:sp>
      <p:sp>
        <p:nvSpPr>
          <p:cNvPr id="15" name="Rectangle: Top Corners Snipped 14"/>
          <p:cNvSpPr/>
          <p:nvPr/>
        </p:nvSpPr>
        <p:spPr bwMode="auto">
          <a:xfrm>
            <a:off x="217122" y="1132933"/>
            <a:ext cx="5008020" cy="5553307"/>
          </a:xfrm>
          <a:prstGeom prst="snip2SameRect">
            <a:avLst/>
          </a:prstGeom>
          <a:solidFill>
            <a:schemeClr val="accent1">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4800" dirty="0">
                <a:gradFill>
                  <a:gsLst>
                    <a:gs pos="16814">
                      <a:srgbClr val="FFFFFF"/>
                    </a:gs>
                    <a:gs pos="46000">
                      <a:srgbClr val="FFFFFF"/>
                    </a:gs>
                  </a:gsLst>
                  <a:lin ang="5400000" scaled="0"/>
                </a:gradFill>
              </a:rPr>
              <a:t>Container are… </a:t>
            </a:r>
            <a:r>
              <a:rPr lang="en-US" sz="4000" dirty="0">
                <a:gradFill>
                  <a:gsLst>
                    <a:gs pos="16814">
                      <a:srgbClr val="FFFFFF"/>
                    </a:gs>
                    <a:gs pos="46000">
                      <a:srgbClr val="FFFFFF"/>
                    </a:gs>
                  </a:gsLst>
                  <a:lin ang="5400000" scaled="0"/>
                </a:gradFill>
              </a:rPr>
              <a:t>a technology that ENABLES and ACCELERATES </a:t>
            </a:r>
            <a:r>
              <a:rPr lang="en-US" sz="6000" dirty="0">
                <a:gradFill>
                  <a:gsLst>
                    <a:gs pos="16814">
                      <a:srgbClr val="FFFFFF"/>
                    </a:gs>
                    <a:gs pos="46000">
                      <a:srgbClr val="FFFFFF"/>
                    </a:gs>
                  </a:gsLst>
                  <a:lin ang="5400000" scaled="0"/>
                </a:gradFill>
              </a:rPr>
              <a:t>DevOps</a:t>
            </a:r>
            <a:endParaRPr lang="en-US" sz="4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94423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583" y="240084"/>
            <a:ext cx="11379200" cy="1325563"/>
          </a:xfrm>
        </p:spPr>
        <p:txBody>
          <a:bodyPr/>
          <a:lstStyle/>
          <a:p>
            <a:r>
              <a:rPr lang="en-US" sz="4400" dirty="0"/>
              <a:t>Cloud is a new way to think about a datacenter </a:t>
            </a:r>
          </a:p>
        </p:txBody>
      </p:sp>
      <p:sp>
        <p:nvSpPr>
          <p:cNvPr id="5" name="Rectangle 4"/>
          <p:cNvSpPr/>
          <p:nvPr/>
        </p:nvSpPr>
        <p:spPr bwMode="auto">
          <a:xfrm>
            <a:off x="1627676"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algn="ctr" defTabSz="895922" fontAlgn="base">
              <a:spcBef>
                <a:spcPct val="0"/>
              </a:spcBef>
              <a:spcAft>
                <a:spcPct val="0"/>
              </a:spcAft>
              <a:defRPr/>
            </a:pPr>
            <a:r>
              <a:rPr lang="en-US" sz="1921">
                <a:solidFill>
                  <a:srgbClr val="FFFFFF"/>
                </a:solidFill>
                <a:latin typeface="Segoe UI"/>
              </a:rPr>
              <a:t>VIRTUAL</a:t>
            </a:r>
          </a:p>
          <a:p>
            <a:pPr algn="ctr" defTabSz="895922" fontAlgn="base">
              <a:spcBef>
                <a:spcPct val="0"/>
              </a:spcBef>
              <a:spcAft>
                <a:spcPct val="0"/>
              </a:spcAft>
              <a:defRPr/>
            </a:pPr>
            <a:r>
              <a:rPr lang="en-US" sz="1921">
                <a:solidFill>
                  <a:srgbClr val="FFFFFF"/>
                </a:solidFill>
                <a:latin typeface="Segoe UI"/>
              </a:rPr>
              <a:t>MACHINES</a:t>
            </a:r>
          </a:p>
        </p:txBody>
      </p:sp>
      <p:sp>
        <p:nvSpPr>
          <p:cNvPr id="6" name="Rectangle 5"/>
          <p:cNvSpPr/>
          <p:nvPr/>
        </p:nvSpPr>
        <p:spPr bwMode="auto">
          <a:xfrm>
            <a:off x="3907919" y="2812661"/>
            <a:ext cx="2098551"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algn="ctr" defTabSz="895922" fontAlgn="base">
              <a:spcBef>
                <a:spcPct val="0"/>
              </a:spcBef>
              <a:spcAft>
                <a:spcPct val="0"/>
              </a:spcAft>
              <a:defRPr/>
            </a:pPr>
            <a:r>
              <a:rPr lang="en-US" sz="1921">
                <a:solidFill>
                  <a:srgbClr val="FFFFFF"/>
                </a:solidFill>
                <a:latin typeface="Segoe UI"/>
              </a:rPr>
              <a:t>VM SCALE SETS</a:t>
            </a:r>
          </a:p>
        </p:txBody>
      </p:sp>
      <p:sp>
        <p:nvSpPr>
          <p:cNvPr id="7" name="Rectangle 6"/>
          <p:cNvSpPr/>
          <p:nvPr/>
        </p:nvSpPr>
        <p:spPr bwMode="auto">
          <a:xfrm>
            <a:off x="6183593"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algn="ctr" defTabSz="895922" fontAlgn="base">
              <a:spcBef>
                <a:spcPct val="0"/>
              </a:spcBef>
              <a:spcAft>
                <a:spcPct val="0"/>
              </a:spcAft>
              <a:defRPr/>
            </a:pPr>
            <a:r>
              <a:rPr lang="en-US" sz="1921">
                <a:solidFill>
                  <a:srgbClr val="FFFFFF"/>
                </a:solidFill>
                <a:latin typeface="Segoe UI"/>
              </a:rPr>
              <a:t>CONTAINER SERVICE</a:t>
            </a:r>
          </a:p>
        </p:txBody>
      </p:sp>
      <p:sp>
        <p:nvSpPr>
          <p:cNvPr id="8" name="Rectangle 7"/>
          <p:cNvSpPr/>
          <p:nvPr/>
        </p:nvSpPr>
        <p:spPr bwMode="auto">
          <a:xfrm>
            <a:off x="8463837" y="2812661"/>
            <a:ext cx="2098284"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algn="ctr" defTabSz="895922" fontAlgn="base">
              <a:spcBef>
                <a:spcPct val="0"/>
              </a:spcBef>
              <a:spcAft>
                <a:spcPct val="0"/>
              </a:spcAft>
              <a:defRPr/>
            </a:pPr>
            <a:r>
              <a:rPr lang="en-US" sz="1921">
                <a:solidFill>
                  <a:srgbClr val="FFFFFF"/>
                </a:solidFill>
                <a:latin typeface="Segoe UI"/>
              </a:rPr>
              <a:t>SERVICE FABRIC</a:t>
            </a:r>
            <a:endParaRPr lang="en-US" sz="1765">
              <a:solidFill>
                <a:srgbClr val="FFFFFF"/>
              </a:solidFill>
              <a:latin typeface="Segoe UI"/>
            </a:endParaRPr>
          </a:p>
        </p:txBody>
      </p:sp>
      <p:sp>
        <p:nvSpPr>
          <p:cNvPr id="17" name="Rectangle 16"/>
          <p:cNvSpPr/>
          <p:nvPr/>
        </p:nvSpPr>
        <p:spPr bwMode="auto">
          <a:xfrm>
            <a:off x="8463837" y="4521352"/>
            <a:ext cx="2098284"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algn="ctr" defTabSz="895922" fontAlgn="base">
              <a:spcBef>
                <a:spcPct val="0"/>
              </a:spcBef>
              <a:spcAft>
                <a:spcPct val="0"/>
              </a:spcAft>
              <a:defRPr/>
            </a:pPr>
            <a:r>
              <a:rPr lang="en-US">
                <a:solidFill>
                  <a:srgbClr val="505050">
                    <a:lumMod val="75000"/>
                    <a:lumOff val="25000"/>
                  </a:srgbClr>
                </a:solidFill>
                <a:latin typeface="Segoe UI"/>
              </a:rPr>
              <a:t>Cloud Foundry,</a:t>
            </a:r>
          </a:p>
          <a:p>
            <a:pPr algn="ctr" defTabSz="895922" fontAlgn="base">
              <a:spcBef>
                <a:spcPct val="0"/>
              </a:spcBef>
              <a:spcAft>
                <a:spcPct val="0"/>
              </a:spcAft>
              <a:defRPr/>
            </a:pPr>
            <a:r>
              <a:rPr lang="en-US">
                <a:solidFill>
                  <a:srgbClr val="505050">
                    <a:lumMod val="75000"/>
                    <a:lumOff val="25000"/>
                  </a:srgbClr>
                </a:solidFill>
                <a:latin typeface="Segoe UI"/>
              </a:rPr>
              <a:t>Marathon, </a:t>
            </a:r>
            <a:r>
              <a:rPr lang="en-US" err="1">
                <a:solidFill>
                  <a:srgbClr val="505050">
                    <a:lumMod val="75000"/>
                    <a:lumOff val="25000"/>
                  </a:srgbClr>
                </a:solidFill>
                <a:latin typeface="Segoe UI"/>
              </a:rPr>
              <a:t>Deis</a:t>
            </a:r>
            <a:r>
              <a:rPr lang="en-US">
                <a:solidFill>
                  <a:srgbClr val="505050">
                    <a:lumMod val="75000"/>
                    <a:lumOff val="25000"/>
                  </a:srgbClr>
                </a:solidFill>
                <a:latin typeface="Segoe UI"/>
              </a:rPr>
              <a:t>, OpenShift etc.</a:t>
            </a:r>
          </a:p>
        </p:txBody>
      </p:sp>
      <p:sp>
        <p:nvSpPr>
          <p:cNvPr id="18" name="Rectangle 17"/>
          <p:cNvSpPr/>
          <p:nvPr/>
        </p:nvSpPr>
        <p:spPr bwMode="auto">
          <a:xfrm>
            <a:off x="6179503" y="4521352"/>
            <a:ext cx="2088563"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algn="ctr" defTabSz="895922" fontAlgn="base">
              <a:spcBef>
                <a:spcPct val="0"/>
              </a:spcBef>
              <a:spcAft>
                <a:spcPct val="0"/>
              </a:spcAft>
              <a:defRPr/>
            </a:pPr>
            <a:r>
              <a:rPr lang="en-US">
                <a:solidFill>
                  <a:srgbClr val="505050">
                    <a:lumMod val="75000"/>
                    <a:lumOff val="25000"/>
                  </a:srgbClr>
                </a:solidFill>
                <a:latin typeface="Segoe UI"/>
              </a:rPr>
              <a:t>Docker Swarm</a:t>
            </a:r>
          </a:p>
          <a:p>
            <a:pPr algn="ctr" defTabSz="895922" fontAlgn="base">
              <a:spcBef>
                <a:spcPct val="0"/>
              </a:spcBef>
              <a:spcAft>
                <a:spcPct val="0"/>
              </a:spcAft>
              <a:defRPr/>
            </a:pPr>
            <a:r>
              <a:rPr lang="en-US" err="1">
                <a:solidFill>
                  <a:srgbClr val="505050">
                    <a:lumMod val="75000"/>
                    <a:lumOff val="25000"/>
                  </a:srgbClr>
                </a:solidFill>
                <a:latin typeface="Segoe UI"/>
              </a:rPr>
              <a:t>Mesos</a:t>
            </a:r>
            <a:r>
              <a:rPr lang="en-US">
                <a:solidFill>
                  <a:srgbClr val="505050">
                    <a:lumMod val="75000"/>
                    <a:lumOff val="25000"/>
                  </a:srgbClr>
                </a:solidFill>
                <a:latin typeface="Segoe UI"/>
              </a:rPr>
              <a:t>, etc.,</a:t>
            </a:r>
          </a:p>
        </p:txBody>
      </p:sp>
      <p:sp>
        <p:nvSpPr>
          <p:cNvPr id="19" name="Rectangle 18"/>
          <p:cNvSpPr/>
          <p:nvPr/>
        </p:nvSpPr>
        <p:spPr bwMode="auto">
          <a:xfrm>
            <a:off x="1627676" y="4521949"/>
            <a:ext cx="4385857"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algn="ctr" defTabSz="895922" fontAlgn="base">
              <a:spcBef>
                <a:spcPct val="0"/>
              </a:spcBef>
              <a:spcAft>
                <a:spcPct val="0"/>
              </a:spcAft>
              <a:defRPr/>
            </a:pPr>
            <a:r>
              <a:rPr lang="en-US" sz="1921">
                <a:solidFill>
                  <a:srgbClr val="505050">
                    <a:lumMod val="75000"/>
                    <a:lumOff val="25000"/>
                  </a:srgbClr>
                </a:solidFill>
                <a:latin typeface="Segoe UI"/>
              </a:rPr>
              <a:t>Windows and Linux</a:t>
            </a:r>
          </a:p>
          <a:p>
            <a:pPr algn="ctr" defTabSz="895922" fontAlgn="base">
              <a:spcBef>
                <a:spcPct val="0"/>
              </a:spcBef>
              <a:spcAft>
                <a:spcPct val="0"/>
              </a:spcAft>
              <a:defRPr/>
            </a:pPr>
            <a:r>
              <a:rPr lang="en-US">
                <a:solidFill>
                  <a:srgbClr val="505050">
                    <a:lumMod val="75000"/>
                    <a:lumOff val="25000"/>
                  </a:srgbClr>
                </a:solidFill>
                <a:latin typeface="Segoe UI"/>
              </a:rPr>
              <a:t>.NET, Java, Python, PHP, Ruby, GO, Node.JS</a:t>
            </a:r>
          </a:p>
        </p:txBody>
      </p:sp>
      <p:pic>
        <p:nvPicPr>
          <p:cNvPr id="45" name="Picture 44" descr="12 Great Background Designs"/>
          <p:cNvPicPr>
            <a:picLocks noChangeAspect="1"/>
          </p:cNvPicPr>
          <p:nvPr/>
        </p:nvPicPr>
        <p:blipFill rotWithShape="1">
          <a:blip r:embed="rId3" cstate="print">
            <a:extLst>
              <a:ext uri="{28A0092B-C50C-407E-A947-70E740481C1C}">
                <a14:useLocalDpi xmlns:a14="http://schemas.microsoft.com/office/drawing/2010/main" val="0"/>
              </a:ext>
            </a:extLst>
          </a:blip>
          <a:srcRect t="2522" b="9211"/>
          <a:stretch/>
        </p:blipFill>
        <p:spPr>
          <a:xfrm>
            <a:off x="6183593" y="1358294"/>
            <a:ext cx="2103120" cy="1392273"/>
          </a:xfrm>
          <a:prstGeom prst="rect">
            <a:avLst/>
          </a:prstGeom>
          <a:ln>
            <a:solidFill>
              <a:schemeClr val="tx1">
                <a:lumMod val="25000"/>
                <a:lumOff val="75000"/>
              </a:schemeClr>
            </a:solidFill>
          </a:ln>
        </p:spPr>
      </p:pic>
      <p:pic>
        <p:nvPicPr>
          <p:cNvPr id="47" name="Picture 46" descr="orchestra+conducto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3837" y="1358295"/>
            <a:ext cx="2098284" cy="1392273"/>
          </a:xfrm>
          <a:prstGeom prst="rect">
            <a:avLst/>
          </a:prstGeom>
          <a:ln>
            <a:solidFill>
              <a:schemeClr val="tx1">
                <a:lumMod val="25000"/>
                <a:lumOff val="75000"/>
              </a:schemeClr>
            </a:solidFill>
          </a:ln>
        </p:spPr>
      </p:pic>
      <p:grpSp>
        <p:nvGrpSpPr>
          <p:cNvPr id="16" name="Group 15"/>
          <p:cNvGrpSpPr/>
          <p:nvPr/>
        </p:nvGrpSpPr>
        <p:grpSpPr>
          <a:xfrm>
            <a:off x="1627676" y="1358294"/>
            <a:ext cx="2103120" cy="1389888"/>
            <a:chOff x="1330190" y="1358294"/>
            <a:chExt cx="2103120" cy="1389888"/>
          </a:xfrm>
        </p:grpSpPr>
        <p:grpSp>
          <p:nvGrpSpPr>
            <p:cNvPr id="48" name="Group 47"/>
            <p:cNvGrpSpPr/>
            <p:nvPr/>
          </p:nvGrpSpPr>
          <p:grpSpPr>
            <a:xfrm>
              <a:off x="1330190" y="1358294"/>
              <a:ext cx="2103120" cy="1389888"/>
              <a:chOff x="2755162" y="3813713"/>
              <a:chExt cx="2103120" cy="1389888"/>
            </a:xfrm>
          </p:grpSpPr>
          <p:sp>
            <p:nvSpPr>
              <p:cNvPr id="49" name="Rectangle 48"/>
              <p:cNvSpPr/>
              <p:nvPr/>
            </p:nvSpPr>
            <p:spPr>
              <a:xfrm>
                <a:off x="2755162" y="3813713"/>
                <a:ext cx="2103120" cy="138988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pic>
            <p:nvPicPr>
              <p:cNvPr id="50" name="Picture 49" descr="How to Successfully Bath Your Colorado Dog"/>
              <p:cNvPicPr>
                <a:picLocks noChangeAspect="1"/>
              </p:cNvPicPr>
              <p:nvPr/>
            </p:nvPicPr>
            <p:blipFill rotWithShape="1">
              <a:blip r:embed="rId5" cstate="print">
                <a:extLst>
                  <a:ext uri="{28A0092B-C50C-407E-A947-70E740481C1C}">
                    <a14:useLocalDpi xmlns:a14="http://schemas.microsoft.com/office/drawing/2010/main" val="0"/>
                  </a:ext>
                </a:extLst>
              </a:blip>
              <a:srcRect t="7452" b="6528"/>
              <a:stretch/>
            </p:blipFill>
            <p:spPr>
              <a:xfrm>
                <a:off x="2859414" y="3838073"/>
                <a:ext cx="1887388" cy="1353496"/>
              </a:xfrm>
              <a:prstGeom prst="rect">
                <a:avLst/>
              </a:prstGeom>
              <a:ln>
                <a:noFill/>
              </a:ln>
            </p:spPr>
          </p:pic>
        </p:grpSp>
        <p:sp>
          <p:nvSpPr>
            <p:cNvPr id="53" name="Rectangle 52"/>
            <p:cNvSpPr/>
            <p:nvPr/>
          </p:nvSpPr>
          <p:spPr>
            <a:xfrm>
              <a:off x="1698832" y="2470464"/>
              <a:ext cx="1265924" cy="276999"/>
            </a:xfrm>
            <a:prstGeom prst="rect">
              <a:avLst/>
            </a:prstGeom>
            <a:solidFill>
              <a:schemeClr val="bg1"/>
            </a:solidFill>
            <a:effectLst>
              <a:softEdge rad="31750"/>
            </a:effectLst>
          </p:spPr>
          <p:txBody>
            <a:bodyPr wrap="none" lIns="0" tIns="0" rIns="0" bIns="0">
              <a:spAutoFit/>
            </a:bodyPr>
            <a:lstStyle/>
            <a:p>
              <a:pPr algn="ctr">
                <a:defRPr/>
              </a:pPr>
              <a:r>
                <a:rPr lang="en-US" b="1">
                  <a:solidFill>
                    <a:srgbClr val="505050"/>
                  </a:solidFill>
                  <a:latin typeface="Arial Narrow" panose="020B0606020202030204" pitchFamily="34" charset="0"/>
                </a:rPr>
                <a:t>I AM SPECIAL</a:t>
              </a:r>
            </a:p>
          </p:txBody>
        </p:sp>
      </p:grpSp>
      <p:grpSp>
        <p:nvGrpSpPr>
          <p:cNvPr id="12" name="Group 11"/>
          <p:cNvGrpSpPr/>
          <p:nvPr/>
        </p:nvGrpSpPr>
        <p:grpSpPr>
          <a:xfrm>
            <a:off x="3907919" y="1358294"/>
            <a:ext cx="2098551" cy="1389888"/>
            <a:chOff x="3902805" y="-633240"/>
            <a:chExt cx="2098551" cy="1389888"/>
          </a:xfrm>
        </p:grpSpPr>
        <p:pic>
          <p:nvPicPr>
            <p:cNvPr id="46" name="Picture 45" descr="... November 18, 2012 at 432 × 287 in Milk Cows of the World Unite"/>
            <p:cNvPicPr>
              <a:picLocks noChangeAspect="1"/>
            </p:cNvPicPr>
            <p:nvPr/>
          </p:nvPicPr>
          <p:blipFill rotWithShape="1">
            <a:blip r:embed="rId6">
              <a:extLst>
                <a:ext uri="{28A0092B-C50C-407E-A947-70E740481C1C}">
                  <a14:useLocalDpi xmlns:a14="http://schemas.microsoft.com/office/drawing/2010/main" val="0"/>
                </a:ext>
              </a:extLst>
            </a:blip>
            <a:srcRect l="3368" t="3665" r="-1"/>
            <a:stretch/>
          </p:blipFill>
          <p:spPr>
            <a:xfrm>
              <a:off x="3902805" y="-633240"/>
              <a:ext cx="2098551" cy="1389888"/>
            </a:xfrm>
            <a:prstGeom prst="rect">
              <a:avLst/>
            </a:prstGeom>
            <a:ln>
              <a:solidFill>
                <a:schemeClr val="tx1">
                  <a:lumMod val="25000"/>
                  <a:lumOff val="75000"/>
                </a:schemeClr>
              </a:solidFill>
            </a:ln>
          </p:spPr>
        </p:pic>
        <p:sp>
          <p:nvSpPr>
            <p:cNvPr id="54" name="Rectangle 53"/>
            <p:cNvSpPr/>
            <p:nvPr/>
          </p:nvSpPr>
          <p:spPr>
            <a:xfrm>
              <a:off x="4006983" y="465363"/>
              <a:ext cx="1927452" cy="276999"/>
            </a:xfrm>
            <a:prstGeom prst="rect">
              <a:avLst/>
            </a:prstGeom>
            <a:solidFill>
              <a:schemeClr val="bg1"/>
            </a:solidFill>
            <a:effectLst>
              <a:softEdge rad="31750"/>
            </a:effectLst>
          </p:spPr>
          <p:txBody>
            <a:bodyPr wrap="none" lIns="0" tIns="0" rIns="0" bIns="0">
              <a:spAutoFit/>
            </a:bodyPr>
            <a:lstStyle/>
            <a:p>
              <a:pPr algn="ctr">
                <a:defRPr/>
              </a:pPr>
              <a:r>
                <a:rPr lang="en-US" b="1">
                  <a:solidFill>
                    <a:srgbClr val="505050"/>
                  </a:solidFill>
                  <a:latin typeface="Arial Narrow" panose="020B0606020202030204" pitchFamily="34" charset="0"/>
                </a:rPr>
                <a:t>WE ALL LOOK ALIKE</a:t>
              </a:r>
            </a:p>
          </p:txBody>
        </p:sp>
      </p:grpSp>
      <p:sp>
        <p:nvSpPr>
          <p:cNvPr id="55" name="TextBox 54"/>
          <p:cNvSpPr txBox="1"/>
          <p:nvPr/>
        </p:nvSpPr>
        <p:spPr>
          <a:xfrm>
            <a:off x="-193" y="5801973"/>
            <a:ext cx="12192000" cy="523220"/>
          </a:xfrm>
          <a:prstGeom prst="rect">
            <a:avLst/>
          </a:prstGeom>
          <a:solidFill>
            <a:schemeClr val="accent1"/>
          </a:solidFill>
        </p:spPr>
        <p:txBody>
          <a:bodyPr wrap="square" rtlCol="0">
            <a:spAutoFit/>
          </a:bodyPr>
          <a:lstStyle/>
          <a:p>
            <a:pPr algn="ctr">
              <a:defRPr/>
            </a:pPr>
            <a:r>
              <a:rPr lang="en-US" sz="2800">
                <a:solidFill>
                  <a:srgbClr val="FFFFFF"/>
                </a:solidFill>
                <a:latin typeface="Segoe UI" panose="020B0502040204020203" pitchFamily="34" charset="0"/>
                <a:cs typeface="Segoe UI" panose="020B0502040204020203" pitchFamily="34" charset="0"/>
              </a:rPr>
              <a:t>Azure is Open at Every Layer</a:t>
            </a:r>
          </a:p>
        </p:txBody>
      </p:sp>
      <p:sp>
        <p:nvSpPr>
          <p:cNvPr id="42" name="Rectangle 41"/>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rgbClr val="0078D7"/>
              </a:solidFill>
              <a:latin typeface="Segoe UI"/>
            </a:endParaRPr>
          </a:p>
        </p:txBody>
      </p:sp>
      <p:grpSp>
        <p:nvGrpSpPr>
          <p:cNvPr id="3" name="Group 2"/>
          <p:cNvGrpSpPr/>
          <p:nvPr/>
        </p:nvGrpSpPr>
        <p:grpSpPr>
          <a:xfrm>
            <a:off x="111509" y="2975726"/>
            <a:ext cx="11954605" cy="2387628"/>
            <a:chOff x="111509" y="2975726"/>
            <a:chExt cx="11954605" cy="2387628"/>
          </a:xfrm>
        </p:grpSpPr>
        <p:sp>
          <p:nvSpPr>
            <p:cNvPr id="13" name="Rectangle 12"/>
            <p:cNvSpPr/>
            <p:nvPr/>
          </p:nvSpPr>
          <p:spPr>
            <a:xfrm>
              <a:off x="111509"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b="1">
                  <a:solidFill>
                    <a:srgbClr val="0072C6"/>
                  </a:solidFill>
                  <a:latin typeface="Segoe UI Light" panose="020B0502040204020203" pitchFamily="34" charset="0"/>
                  <a:cs typeface="Segoe UI Light" panose="020B0502040204020203" pitchFamily="34" charset="0"/>
                </a:rPr>
                <a:t>Build on </a:t>
              </a:r>
            </a:p>
            <a:p>
              <a:pPr algn="ctr">
                <a:defRPr/>
              </a:pPr>
              <a:r>
                <a:rPr lang="en-US" sz="1400" b="1">
                  <a:solidFill>
                    <a:srgbClr val="0072C6"/>
                  </a:solidFill>
                  <a:latin typeface="Segoe UI Light" panose="020B0502040204020203" pitchFamily="34" charset="0"/>
                  <a:cs typeface="Segoe UI Light" panose="020B0502040204020203" pitchFamily="34" charset="0"/>
                </a:rPr>
                <a:t>Infrastructure Mindset</a:t>
              </a:r>
            </a:p>
          </p:txBody>
        </p:sp>
        <p:sp>
          <p:nvSpPr>
            <p:cNvPr id="51" name="Rectangle 50"/>
            <p:cNvSpPr/>
            <p:nvPr/>
          </p:nvSpPr>
          <p:spPr>
            <a:xfrm>
              <a:off x="111510"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b="1">
                  <a:solidFill>
                    <a:srgbClr val="7FBA00"/>
                  </a:solidFill>
                  <a:latin typeface="Segoe UI Light" panose="020B0502040204020203" pitchFamily="34" charset="0"/>
                  <a:cs typeface="Segoe UI Light" panose="020B0502040204020203" pitchFamily="34" charset="0"/>
                </a:rPr>
                <a:t>Ultimate Control</a:t>
              </a:r>
            </a:p>
          </p:txBody>
        </p:sp>
        <p:sp>
          <p:nvSpPr>
            <p:cNvPr id="52" name="Rectangle 51"/>
            <p:cNvSpPr/>
            <p:nvPr/>
          </p:nvSpPr>
          <p:spPr>
            <a:xfrm>
              <a:off x="111511"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b="1">
                  <a:solidFill>
                    <a:srgbClr val="008272"/>
                  </a:solidFill>
                  <a:latin typeface="Segoe UI Light" panose="020B0502040204020203" pitchFamily="34" charset="0"/>
                  <a:cs typeface="Segoe UI Light" panose="020B0502040204020203" pitchFamily="34" charset="0"/>
                </a:rPr>
                <a:t>System</a:t>
              </a:r>
            </a:p>
            <a:p>
              <a:pPr algn="ctr">
                <a:defRPr/>
              </a:pPr>
              <a:r>
                <a:rPr lang="en-US" sz="1400" b="1">
                  <a:solidFill>
                    <a:srgbClr val="008272"/>
                  </a:solidFill>
                  <a:latin typeface="Segoe UI Light" panose="020B0502040204020203" pitchFamily="34" charset="0"/>
                  <a:cs typeface="Segoe UI Light" panose="020B0502040204020203" pitchFamily="34" charset="0"/>
                </a:rPr>
                <a:t>Admin</a:t>
              </a:r>
            </a:p>
          </p:txBody>
        </p:sp>
        <p:sp>
          <p:nvSpPr>
            <p:cNvPr id="56" name="Rectangle 55"/>
            <p:cNvSpPr/>
            <p:nvPr/>
          </p:nvSpPr>
          <p:spPr>
            <a:xfrm>
              <a:off x="10968834"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b="1">
                  <a:solidFill>
                    <a:srgbClr val="0072C6"/>
                  </a:solidFill>
                  <a:latin typeface="Segoe UI Light" panose="020B0502040204020203" pitchFamily="34" charset="0"/>
                  <a:cs typeface="Segoe UI Light" panose="020B0502040204020203" pitchFamily="34" charset="0"/>
                </a:rPr>
                <a:t>Build on </a:t>
              </a:r>
            </a:p>
            <a:p>
              <a:pPr algn="ctr">
                <a:defRPr/>
              </a:pPr>
              <a:r>
                <a:rPr lang="en-US" sz="1400" b="1">
                  <a:solidFill>
                    <a:srgbClr val="0072C6"/>
                  </a:solidFill>
                  <a:latin typeface="Segoe UI Light" panose="020B0502040204020203" pitchFamily="34" charset="0"/>
                  <a:cs typeface="Segoe UI Light" panose="020B0502040204020203" pitchFamily="34" charset="0"/>
                </a:rPr>
                <a:t>Platform Mindset</a:t>
              </a:r>
            </a:p>
          </p:txBody>
        </p:sp>
        <p:sp>
          <p:nvSpPr>
            <p:cNvPr id="59" name="Rectangle 58"/>
            <p:cNvSpPr/>
            <p:nvPr/>
          </p:nvSpPr>
          <p:spPr>
            <a:xfrm>
              <a:off x="10968834"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b="1">
                  <a:solidFill>
                    <a:srgbClr val="7FBA00"/>
                  </a:solidFill>
                  <a:latin typeface="Segoe UI Light" panose="020B0502040204020203" pitchFamily="34" charset="0"/>
                  <a:cs typeface="Segoe UI Light" panose="020B0502040204020203" pitchFamily="34" charset="0"/>
                </a:rPr>
                <a:t>Cost and Agility</a:t>
              </a:r>
            </a:p>
          </p:txBody>
        </p:sp>
        <p:sp>
          <p:nvSpPr>
            <p:cNvPr id="60" name="Rectangle 59"/>
            <p:cNvSpPr/>
            <p:nvPr/>
          </p:nvSpPr>
          <p:spPr>
            <a:xfrm>
              <a:off x="10968834"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b="1">
                  <a:solidFill>
                    <a:srgbClr val="008272"/>
                  </a:solidFill>
                  <a:latin typeface="Segoe UI Light" panose="020B0502040204020203" pitchFamily="34" charset="0"/>
                  <a:cs typeface="Segoe UI Light" panose="020B0502040204020203" pitchFamily="34" charset="0"/>
                </a:rPr>
                <a:t>Developer</a:t>
              </a:r>
            </a:p>
          </p:txBody>
        </p:sp>
        <p:sp>
          <p:nvSpPr>
            <p:cNvPr id="34" name="Left-Right Arrow 33"/>
            <p:cNvSpPr/>
            <p:nvPr/>
          </p:nvSpPr>
          <p:spPr>
            <a:xfrm>
              <a:off x="1320955" y="3885977"/>
              <a:ext cx="9557416" cy="565669"/>
            </a:xfrm>
            <a:prstGeom prst="leftRightArrow">
              <a:avLst>
                <a:gd name="adj1" fmla="val 67016"/>
                <a:gd name="adj2" fmla="val 50000"/>
              </a:avLst>
            </a:prstGeom>
            <a:gradFill flip="none" rotWithShape="1">
              <a:gsLst>
                <a:gs pos="0">
                  <a:srgbClr val="00188F"/>
                </a:gs>
                <a:gs pos="100000">
                  <a:srgbClr val="0078D7">
                    <a:alpha val="5000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895922" fontAlgn="base">
                <a:spcBef>
                  <a:spcPct val="0"/>
                </a:spcBef>
                <a:spcAft>
                  <a:spcPct val="0"/>
                </a:spcAft>
                <a:defRPr/>
              </a:pPr>
              <a:r>
                <a:rPr lang="en-US" sz="1921">
                  <a:solidFill>
                    <a:srgbClr val="FFFFFF"/>
                  </a:solidFill>
                  <a:effectLst>
                    <a:outerShdw blurRad="38100" dist="38100" dir="2700000" algn="tl">
                      <a:srgbClr val="000000">
                        <a:alpha val="43137"/>
                      </a:srgbClr>
                    </a:outerShdw>
                  </a:effectLst>
                  <a:latin typeface="Segoe UI"/>
                </a:rPr>
                <a:t>Traditional Model 						Cloud Model</a:t>
              </a:r>
            </a:p>
          </p:txBody>
        </p:sp>
      </p:grpSp>
      <p:sp>
        <p:nvSpPr>
          <p:cNvPr id="35" name="Rectangle 34"/>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36" name="Rectangle 35"/>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37" name="Rectangle 36"/>
          <p:cNvSpPr/>
          <p:nvPr/>
        </p:nvSpPr>
        <p:spPr>
          <a:xfrm>
            <a:off x="12311998" y="2432991"/>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38" name="Rectangle 37"/>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39" name="Rectangle 38"/>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40" name="Rectangle 39"/>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41" name="Rectangle 40"/>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 y="6100995"/>
            <a:ext cx="1688963" cy="757005"/>
          </a:xfrm>
          <a:prstGeom prst="rect">
            <a:avLst/>
          </a:prstGeom>
          <a:solidFill>
            <a:schemeClr val="bg1"/>
          </a:solidFill>
        </p:spPr>
      </p:pic>
    </p:spTree>
    <p:extLst>
      <p:ext uri="{BB962C8B-B14F-4D97-AF65-F5344CB8AC3E}">
        <p14:creationId xmlns:p14="http://schemas.microsoft.com/office/powerpoint/2010/main" val="357764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42"/>
                                        </p:tgtEl>
                                        <p:attrNameLst>
                                          <p:attrName>ppt_x</p:attrName>
                                          <p:attrName>ppt_y</p:attrName>
                                        </p:attrNameLst>
                                      </p:cBhvr>
                                      <p:rCtr x="951" y="0"/>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7" grpId="0" animBg="1"/>
      <p:bldP spid="18" grpId="0" animBg="1"/>
      <p:bldP spid="19" grpId="0" animBg="1"/>
      <p:bldP spid="55" grpId="0" animBg="1"/>
      <p:bldP spid="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DCF420-5C9B-4F2C-B05E-B9BFD4FEB41A}"/>
              </a:ext>
            </a:extLst>
          </p:cNvPr>
          <p:cNvSpPr>
            <a:spLocks noGrp="1"/>
          </p:cNvSpPr>
          <p:nvPr>
            <p:ph type="title"/>
          </p:nvPr>
        </p:nvSpPr>
        <p:spPr>
          <a:xfrm>
            <a:off x="839788" y="457200"/>
            <a:ext cx="3932237" cy="870155"/>
          </a:xfrm>
        </p:spPr>
        <p:txBody>
          <a:bodyPr/>
          <a:lstStyle/>
          <a:p>
            <a:r>
              <a:rPr lang="en-US" dirty="0"/>
              <a:t>DevOps Journey</a:t>
            </a:r>
          </a:p>
        </p:txBody>
      </p:sp>
      <p:sp>
        <p:nvSpPr>
          <p:cNvPr id="4" name="Content Placeholder 3">
            <a:extLst>
              <a:ext uri="{FF2B5EF4-FFF2-40B4-BE49-F238E27FC236}">
                <a16:creationId xmlns:a16="http://schemas.microsoft.com/office/drawing/2014/main" xmlns="" id="{968EE8EE-1331-4C8E-AAAE-730936216664}"/>
              </a:ext>
            </a:extLst>
          </p:cNvPr>
          <p:cNvSpPr>
            <a:spLocks noGrp="1"/>
          </p:cNvSpPr>
          <p:nvPr>
            <p:ph idx="1"/>
          </p:nvPr>
        </p:nvSpPr>
        <p:spPr>
          <a:xfrm>
            <a:off x="4945625" y="422070"/>
            <a:ext cx="6482786" cy="4873625"/>
          </a:xfrm>
        </p:spPr>
        <p:txBody>
          <a:bodyPr>
            <a:normAutofit/>
          </a:bodyPr>
          <a:lstStyle/>
          <a:p>
            <a:pPr marL="0" indent="0">
              <a:buNone/>
            </a:pPr>
            <a:r>
              <a:rPr lang="en-US" sz="2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with DevOps. Results, where the true value of DevOps can be realized in just a few weeks” </a:t>
            </a:r>
            <a:br>
              <a:rPr lang="en-US" sz="2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Dan Stolts, Chief Technology Strategist, Microsoft</a:t>
            </a:r>
            <a:endParaRPr lang="en-US" sz="1800" dirty="0"/>
          </a:p>
          <a:p>
            <a:pPr marL="0" indent="0">
              <a:buNone/>
            </a:pPr>
            <a:endParaRPr lang="en-US" dirty="0"/>
          </a:p>
        </p:txBody>
      </p:sp>
      <p:sp>
        <p:nvSpPr>
          <p:cNvPr id="9" name="Text Placeholder 8">
            <a:extLst>
              <a:ext uri="{FF2B5EF4-FFF2-40B4-BE49-F238E27FC236}">
                <a16:creationId xmlns:a16="http://schemas.microsoft.com/office/drawing/2014/main" xmlns="" id="{C32F2E63-AB09-4CD6-931A-35534ABA3364}"/>
              </a:ext>
            </a:extLst>
          </p:cNvPr>
          <p:cNvSpPr>
            <a:spLocks noGrp="1"/>
          </p:cNvSpPr>
          <p:nvPr>
            <p:ph type="body" sz="half" idx="2"/>
          </p:nvPr>
        </p:nvSpPr>
        <p:spPr>
          <a:xfrm>
            <a:off x="737420" y="1651819"/>
            <a:ext cx="4034606" cy="4217169"/>
          </a:xfrm>
        </p:spPr>
        <p:txBody>
          <a:bodyPr/>
          <a:lstStyle/>
          <a:p>
            <a:pPr marL="285750" indent="-285750">
              <a:buFont typeface="Arial" panose="020B0604020202020204" pitchFamily="34" charset="0"/>
              <a:buChar char="•"/>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Not Started?</a:t>
            </a:r>
          </a:p>
          <a:p>
            <a:pPr marL="285750" indent="-285750">
              <a:buFont typeface="Arial" panose="020B0604020202020204" pitchFamily="34" charset="0"/>
              <a:buChar char="•"/>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Already started:</a:t>
            </a:r>
          </a:p>
          <a:p>
            <a:pPr marL="742950" lvl="1" indent="-285750">
              <a:buFont typeface="Arial" panose="020B0604020202020204" pitchFamily="34" charset="0"/>
              <a:buChar char="•"/>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Feel you should be able to get results faster</a:t>
            </a:r>
          </a:p>
          <a:p>
            <a:pPr marL="742950" lvl="1" indent="-285750">
              <a:buFont typeface="Arial" panose="020B0604020202020204" pitchFamily="34" charset="0"/>
              <a:buChar char="•"/>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It is too hard </a:t>
            </a:r>
          </a:p>
          <a:p>
            <a:pPr marL="742950" lvl="1" indent="-285750">
              <a:buFont typeface="Arial" panose="020B0604020202020204" pitchFamily="34" charset="0"/>
              <a:buChar char="•"/>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Takes too long</a:t>
            </a:r>
          </a:p>
          <a:p>
            <a:pPr marL="742950" lvl="1" indent="-285750">
              <a:buFont typeface="Arial" panose="020B0604020202020204" pitchFamily="34" charset="0"/>
              <a:buChar char="•"/>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is too much bureaucracy</a:t>
            </a:r>
          </a:p>
          <a:p>
            <a:pPr marL="742950" lvl="1" indent="-285750">
              <a:buFont typeface="Arial" panose="020B0604020202020204" pitchFamily="34" charset="0"/>
              <a:buChar char="•"/>
            </a:pPr>
            <a:endPar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endParaRPr>
          </a:p>
          <a:p>
            <a:pPr lvl="1"/>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a:t>
            </a:r>
            <a:endParaRPr lang="en-US" dirty="0"/>
          </a:p>
          <a:p>
            <a:r>
              <a:rPr lang="en-US" b="1" dirty="0"/>
              <a:t>Event Schedule </a:t>
            </a:r>
            <a:r>
              <a:rPr lang="en-US" b="1"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How to Join:  Reach out to your Sales Team; cc </a:t>
            </a:r>
            <a:r>
              <a:rPr lang="en-US" dirty="0">
                <a:sym typeface="Wingdings" panose="05000000000000000000" pitchFamily="2" charset="2"/>
                <a:hlinkClick r:id="rId3"/>
              </a:rPr>
              <a:t>dstolts@microsoft.com</a:t>
            </a:r>
            <a:endParaRPr lang="en-US" dirty="0">
              <a:sym typeface="Wingdings" panose="05000000000000000000" pitchFamily="2" charset="2"/>
            </a:endParaRPr>
          </a:p>
          <a:p>
            <a:r>
              <a:rPr lang="en-US" sz="2400" b="1" dirty="0">
                <a:sym typeface="Wingdings" panose="05000000000000000000" pitchFamily="2" charset="2"/>
              </a:rPr>
              <a:t>Alert:</a:t>
            </a:r>
            <a:r>
              <a:rPr lang="en-US" b="1" dirty="0">
                <a:sym typeface="Wingdings" panose="05000000000000000000" pitchFamily="2" charset="2"/>
              </a:rPr>
              <a:t> Many pre-</a:t>
            </a:r>
            <a:r>
              <a:rPr lang="en-US" b="1" dirty="0" err="1">
                <a:sym typeface="Wingdings" panose="05000000000000000000" pitchFamily="2" charset="2"/>
              </a:rPr>
              <a:t>req’s</a:t>
            </a:r>
            <a:r>
              <a:rPr lang="en-US" b="1" dirty="0">
                <a:sym typeface="Wingdings" panose="05000000000000000000" pitchFamily="2" charset="2"/>
              </a:rPr>
              <a:t> </a:t>
            </a:r>
          </a:p>
        </p:txBody>
      </p:sp>
      <p:sp>
        <p:nvSpPr>
          <p:cNvPr id="5" name="Rectangle 4">
            <a:extLst>
              <a:ext uri="{FF2B5EF4-FFF2-40B4-BE49-F238E27FC236}">
                <a16:creationId xmlns:a16="http://schemas.microsoft.com/office/drawing/2014/main" xmlns="" id="{3CD312FF-F05B-409D-AAFB-B316460BB786}"/>
              </a:ext>
            </a:extLst>
          </p:cNvPr>
          <p:cNvSpPr/>
          <p:nvPr/>
        </p:nvSpPr>
        <p:spPr>
          <a:xfrm>
            <a:off x="6479458" y="767358"/>
            <a:ext cx="4649206" cy="461665"/>
          </a:xfrm>
          <a:prstGeom prst="rect">
            <a:avLst/>
          </a:prstGeom>
        </p:spPr>
        <p:txBody>
          <a:bodyPr wrap="square">
            <a:spAutoFit/>
          </a:bodyPr>
          <a:lstStyle/>
          <a:p>
            <a:endParaRPr lang="en-US" sz="2400" dirty="0">
              <a:solidFill>
                <a:prstClr val="black"/>
              </a:solidFill>
            </a:endParaRPr>
          </a:p>
        </p:txBody>
      </p:sp>
      <p:pic>
        <p:nvPicPr>
          <p:cNvPr id="10" name="table">
            <a:extLst>
              <a:ext uri="{FF2B5EF4-FFF2-40B4-BE49-F238E27FC236}">
                <a16:creationId xmlns:a16="http://schemas.microsoft.com/office/drawing/2014/main" xmlns="" id="{0D5DB863-09E9-4DED-B148-C07A1DD5F0F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41808" y="2202425"/>
            <a:ext cx="5048956" cy="3814915"/>
          </a:xfrm>
          <a:prstGeom prst="rect">
            <a:avLst/>
          </a:prstGeom>
          <a:noFill/>
        </p:spPr>
      </p:pic>
      <p:sp>
        <p:nvSpPr>
          <p:cNvPr id="11" name="Rectangle 10">
            <a:extLst>
              <a:ext uri="{FF2B5EF4-FFF2-40B4-BE49-F238E27FC236}">
                <a16:creationId xmlns:a16="http://schemas.microsoft.com/office/drawing/2014/main" xmlns="" id="{FD1A6B69-DACB-4078-9F1D-67C163205590}"/>
              </a:ext>
            </a:extLst>
          </p:cNvPr>
          <p:cNvSpPr/>
          <p:nvPr/>
        </p:nvSpPr>
        <p:spPr>
          <a:xfrm>
            <a:off x="98321" y="6017340"/>
            <a:ext cx="10205977" cy="646331"/>
          </a:xfrm>
          <a:prstGeom prst="rect">
            <a:avLst/>
          </a:prstGeom>
        </p:spPr>
        <p:txBody>
          <a:bodyPr wrap="square">
            <a:spAutoFit/>
          </a:bodyPr>
          <a:lstStyle/>
          <a:p>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Let Microsoft show how to kick your journey into high gear. </a:t>
            </a:r>
          </a:p>
          <a:p>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Where you are executing at top speed with lower amounts of energy being consumed.</a:t>
            </a:r>
            <a:endParaRPr lang="en-US" dirty="0">
              <a:solidFill>
                <a:prstClr val="black"/>
              </a:solidFill>
            </a:endParaRPr>
          </a:p>
        </p:txBody>
      </p:sp>
    </p:spTree>
    <p:extLst>
      <p:ext uri="{BB962C8B-B14F-4D97-AF65-F5344CB8AC3E}">
        <p14:creationId xmlns:p14="http://schemas.microsoft.com/office/powerpoint/2010/main" val="568742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28641B-D32B-436D-9741-6343E15FBB25}"/>
              </a:ext>
            </a:extLst>
          </p:cNvPr>
          <p:cNvSpPr>
            <a:spLocks noGrp="1"/>
          </p:cNvSpPr>
          <p:nvPr>
            <p:ph type="title"/>
          </p:nvPr>
        </p:nvSpPr>
        <p:spPr>
          <a:xfrm>
            <a:off x="838200" y="365125"/>
            <a:ext cx="10515600" cy="612337"/>
          </a:xfrm>
        </p:spPr>
        <p:txBody>
          <a:bodyPr>
            <a:normAutofit fontScale="90000"/>
          </a:bodyPr>
          <a:lstStyle/>
          <a:p>
            <a:r>
              <a:rPr lang="en-US" dirty="0"/>
              <a:t>Kickstart Your DevOps Journey</a:t>
            </a:r>
          </a:p>
        </p:txBody>
      </p:sp>
      <p:sp>
        <p:nvSpPr>
          <p:cNvPr id="3" name="Text Placeholder 2">
            <a:extLst>
              <a:ext uri="{FF2B5EF4-FFF2-40B4-BE49-F238E27FC236}">
                <a16:creationId xmlns:a16="http://schemas.microsoft.com/office/drawing/2014/main" xmlns="" id="{C51AF497-DA2D-4B5E-9B4E-5EBF65E48102}"/>
              </a:ext>
            </a:extLst>
          </p:cNvPr>
          <p:cNvSpPr>
            <a:spLocks noGrp="1"/>
          </p:cNvSpPr>
          <p:nvPr>
            <p:ph type="body" sz="quarter" idx="10"/>
          </p:nvPr>
        </p:nvSpPr>
        <p:spPr>
          <a:xfrm>
            <a:off x="269241" y="1189176"/>
            <a:ext cx="5378548" cy="5170646"/>
          </a:xfrm>
        </p:spPr>
        <p:txBody>
          <a:bodyPr>
            <a:normAutofit lnSpcReduction="10000"/>
          </a:bodyPr>
          <a:lstStyle/>
          <a:p>
            <a:pPr fontAlgn="ctr"/>
            <a:r>
              <a:rPr lang="en-US" sz="2000" dirty="0"/>
              <a:t>Introductory Meeting [1.5 hours]  </a:t>
            </a:r>
          </a:p>
          <a:p>
            <a:pPr lvl="1" fontAlgn="ctr"/>
            <a:r>
              <a:rPr lang="en-US" sz="1200" dirty="0"/>
              <a:t>Quick review of pipeline: Feedback.. Production -&gt; Planning/Ideation.  This review will help us answer the following:</a:t>
            </a:r>
          </a:p>
          <a:p>
            <a:pPr lvl="2" fontAlgn="ctr"/>
            <a:r>
              <a:rPr lang="en-US" sz="1200" dirty="0"/>
              <a:t>Identify primary tools, processes and perceived weaknesses if any</a:t>
            </a:r>
          </a:p>
          <a:p>
            <a:pPr lvl="2" fontAlgn="ctr"/>
            <a:r>
              <a:rPr lang="en-US" sz="1200" dirty="0"/>
              <a:t>Define needed participants/roles to be included in VSM (and hack)  - includes name, email address, tittle, role (Homework?)</a:t>
            </a:r>
            <a:r>
              <a:rPr lang="en-US" sz="1200" dirty="0">
                <a:solidFill>
                  <a:schemeClr val="accent1"/>
                </a:solidFill>
              </a:rPr>
              <a:t>.</a:t>
            </a:r>
            <a:endParaRPr lang="en-US" sz="1200" dirty="0"/>
          </a:p>
          <a:p>
            <a:pPr lvl="1" fontAlgn="ctr"/>
            <a:r>
              <a:rPr lang="en-US" sz="1200" dirty="0"/>
              <a:t>Schedule VSM (Aug 31-Sept 1) &amp; Hack October ????  </a:t>
            </a:r>
          </a:p>
          <a:p>
            <a:pPr lvl="1" fontAlgn="ctr"/>
            <a:r>
              <a:rPr lang="en-US" sz="1200" dirty="0"/>
              <a:t>If time, identify any training desired</a:t>
            </a:r>
          </a:p>
          <a:p>
            <a:pPr fontAlgn="ctr"/>
            <a:r>
              <a:rPr lang="en-US" sz="2000" dirty="0"/>
              <a:t>VSM – Day 1-2</a:t>
            </a:r>
          </a:p>
          <a:p>
            <a:pPr lvl="1" fontAlgn="ctr"/>
            <a:r>
              <a:rPr lang="en-US" sz="1600" dirty="0"/>
              <a:t>Around the room intro’s</a:t>
            </a:r>
          </a:p>
          <a:p>
            <a:pPr lvl="1" fontAlgn="ctr"/>
            <a:r>
              <a:rPr lang="en-US" sz="1600" dirty="0"/>
              <a:t>Short DevOps Training</a:t>
            </a:r>
          </a:p>
          <a:p>
            <a:pPr lvl="1" fontAlgn="ctr"/>
            <a:r>
              <a:rPr lang="en-US" sz="1600" dirty="0"/>
              <a:t>Whiteboard Value Stream Map</a:t>
            </a:r>
          </a:p>
          <a:p>
            <a:pPr lvl="1" fontAlgn="ctr"/>
            <a:r>
              <a:rPr lang="en-US" sz="1600" dirty="0"/>
              <a:t>Working Lunch</a:t>
            </a:r>
          </a:p>
          <a:p>
            <a:pPr lvl="1" fontAlgn="ctr"/>
            <a:r>
              <a:rPr lang="en-US" sz="1600" dirty="0"/>
              <a:t>Plan hack priority - {if needed}</a:t>
            </a:r>
          </a:p>
          <a:p>
            <a:pPr lvl="1" fontAlgn="ctr"/>
            <a:r>
              <a:rPr lang="en-US" sz="1600" dirty="0"/>
              <a:t>Define Success</a:t>
            </a:r>
          </a:p>
          <a:p>
            <a:pPr lvl="1" fontAlgn="ctr"/>
            <a:r>
              <a:rPr lang="en-US" sz="1600" dirty="0"/>
              <a:t>Identify expected outcomes</a:t>
            </a:r>
          </a:p>
          <a:p>
            <a:pPr lvl="1" fontAlgn="ctr"/>
            <a:r>
              <a:rPr lang="en-US" sz="1600" dirty="0"/>
              <a:t>Homework – if needed</a:t>
            </a:r>
          </a:p>
          <a:p>
            <a:pPr lvl="1" fontAlgn="ctr"/>
            <a:r>
              <a:rPr lang="en-US" sz="1600" dirty="0"/>
              <a:t>Lock hack dates </a:t>
            </a:r>
          </a:p>
          <a:p>
            <a:pPr lvl="2" fontAlgn="ctr"/>
            <a:r>
              <a:rPr lang="en-US" sz="1600" dirty="0"/>
              <a:t>Training (Docker, VSTS, Azure, Hybrid, whatever) if needed and time permits</a:t>
            </a:r>
          </a:p>
        </p:txBody>
      </p:sp>
      <p:sp>
        <p:nvSpPr>
          <p:cNvPr id="4" name="Text Placeholder 3">
            <a:extLst>
              <a:ext uri="{FF2B5EF4-FFF2-40B4-BE49-F238E27FC236}">
                <a16:creationId xmlns:a16="http://schemas.microsoft.com/office/drawing/2014/main" xmlns="" id="{2A9593D3-1F27-44A3-90CA-6ACAC3E92917}"/>
              </a:ext>
            </a:extLst>
          </p:cNvPr>
          <p:cNvSpPr>
            <a:spLocks noGrp="1"/>
          </p:cNvSpPr>
          <p:nvPr>
            <p:ph type="body" sz="quarter" idx="11"/>
          </p:nvPr>
        </p:nvSpPr>
        <p:spPr>
          <a:xfrm>
            <a:off x="5477413" y="1151823"/>
            <a:ext cx="6583957" cy="5706177"/>
          </a:xfrm>
        </p:spPr>
        <p:txBody>
          <a:bodyPr/>
          <a:lstStyle/>
          <a:p>
            <a:pPr fontAlgn="ctr"/>
            <a:r>
              <a:rPr lang="en-US" sz="2000" b="1" dirty="0"/>
              <a:t>Hackfest</a:t>
            </a:r>
          </a:p>
          <a:p>
            <a:pPr fontAlgn="ctr"/>
            <a:r>
              <a:rPr lang="en-US" sz="2000" b="1" dirty="0"/>
              <a:t>Day 1</a:t>
            </a:r>
            <a:r>
              <a:rPr lang="en-US" sz="2000" dirty="0"/>
              <a:t> - Setup Teams; Identify requirements, Identify scribe; Perform Training; </a:t>
            </a:r>
            <a:br>
              <a:rPr lang="en-US" sz="2000" dirty="0"/>
            </a:br>
            <a:r>
              <a:rPr lang="en-US" sz="2000" dirty="0"/>
              <a:t>Hack rest of day 😊</a:t>
            </a:r>
          </a:p>
          <a:p>
            <a:pPr fontAlgn="ctr"/>
            <a:r>
              <a:rPr lang="en-US" sz="2000" dirty="0"/>
              <a:t>Day 2- Hack all day </a:t>
            </a:r>
            <a:r>
              <a:rPr lang="en-US" sz="2000" dirty="0">
                <a:sym typeface="Wingdings" panose="05000000000000000000" pitchFamily="2" charset="2"/>
              </a:rPr>
              <a:t> 3pm Team scrums</a:t>
            </a:r>
            <a:endParaRPr lang="en-US" sz="2000" dirty="0"/>
          </a:p>
          <a:p>
            <a:pPr fontAlgn="ctr"/>
            <a:r>
              <a:rPr lang="en-US" sz="2000" dirty="0"/>
              <a:t>Day 3-? Hack all day </a:t>
            </a:r>
            <a:r>
              <a:rPr lang="en-US" sz="2000" dirty="0">
                <a:sym typeface="Wingdings" panose="05000000000000000000" pitchFamily="2" charset="2"/>
              </a:rPr>
              <a:t> </a:t>
            </a:r>
            <a:endParaRPr lang="en-US" sz="2000" dirty="0"/>
          </a:p>
          <a:p>
            <a:pPr fontAlgn="ctr"/>
            <a:r>
              <a:rPr lang="en-US" sz="2000" dirty="0"/>
              <a:t>Last Day </a:t>
            </a:r>
          </a:p>
          <a:p>
            <a:pPr lvl="1" fontAlgn="ctr"/>
            <a:r>
              <a:rPr lang="en-US" sz="1200" dirty="0"/>
              <a:t>Morning Test process; tweak as needed</a:t>
            </a:r>
          </a:p>
          <a:p>
            <a:pPr lvl="1" fontAlgn="ctr"/>
            <a:r>
              <a:rPr lang="en-US" sz="1200" dirty="0"/>
              <a:t>Document – outline will be provided; Teams can use to share their success with their leadership</a:t>
            </a:r>
          </a:p>
          <a:p>
            <a:pPr lvl="1" fontAlgn="ctr"/>
            <a:r>
              <a:rPr lang="en-US" sz="1200" dirty="0"/>
              <a:t>Working Lunch</a:t>
            </a:r>
          </a:p>
          <a:p>
            <a:pPr lvl="1" fontAlgn="ctr"/>
            <a:r>
              <a:rPr lang="en-US" sz="1200" dirty="0"/>
              <a:t>Afternoon Document; Create follow-up plan (future hacks, deploy in production, work on different part of pipeline, </a:t>
            </a:r>
            <a:r>
              <a:rPr lang="en-US" sz="1200" dirty="0" err="1"/>
              <a:t>etc</a:t>
            </a:r>
            <a:r>
              <a:rPr lang="en-US" sz="1200" dirty="0"/>
              <a:t>) </a:t>
            </a:r>
          </a:p>
          <a:p>
            <a:pPr lvl="1" fontAlgn="ctr"/>
            <a:r>
              <a:rPr lang="en-US" sz="1200" dirty="0"/>
              <a:t>2:30-3:30pm; 10-15 mins team presentations to all hackers and Q&amp;A from other hack teams</a:t>
            </a:r>
          </a:p>
          <a:p>
            <a:pPr lvl="1" fontAlgn="ctr"/>
            <a:r>
              <a:rPr lang="en-US" sz="1200" dirty="0"/>
              <a:t>Provide Feedback using Event Feedback URL  </a:t>
            </a:r>
          </a:p>
          <a:p>
            <a:pPr lvl="1" fontAlgn="ctr"/>
            <a:r>
              <a:rPr lang="en-US" sz="1200" dirty="0"/>
              <a:t>Plan Project Phase II</a:t>
            </a:r>
          </a:p>
          <a:p>
            <a:pPr fontAlgn="ctr"/>
            <a:r>
              <a:rPr lang="en-US" sz="1200" dirty="0">
                <a:latin typeface="+mn-lt"/>
              </a:rPr>
              <a:t>Define Post hack Schedule</a:t>
            </a:r>
          </a:p>
          <a:p>
            <a:pPr lvl="1" fontAlgn="ctr"/>
            <a:r>
              <a:rPr lang="en-US" sz="1200" dirty="0"/>
              <a:t>Leadership team discussions of projects and priorities</a:t>
            </a:r>
          </a:p>
          <a:p>
            <a:pPr lvl="1" fontAlgn="ctr"/>
            <a:r>
              <a:rPr lang="en-US" sz="1200" dirty="0"/>
              <a:t>Plan continued hack schedule</a:t>
            </a:r>
          </a:p>
          <a:p>
            <a:r>
              <a:rPr lang="en-US" sz="1200" dirty="0">
                <a:latin typeface="+mn-lt"/>
              </a:rPr>
              <a:t>4:30pm hack ends</a:t>
            </a:r>
          </a:p>
        </p:txBody>
      </p:sp>
    </p:spTree>
    <p:extLst>
      <p:ext uri="{BB962C8B-B14F-4D97-AF65-F5344CB8AC3E}">
        <p14:creationId xmlns:p14="http://schemas.microsoft.com/office/powerpoint/2010/main" val="24252365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7719" y="108147"/>
            <a:ext cx="11651870" cy="1795962"/>
          </a:xfrm>
        </p:spPr>
        <p:txBody>
          <a:bodyPr>
            <a:normAutofit/>
          </a:bodyPr>
          <a:lstStyle/>
          <a:p>
            <a:r>
              <a:rPr lang="en-US" sz="7198" dirty="0">
                <a:solidFill>
                  <a:schemeClr val="bg1"/>
                </a:solidFill>
              </a:rPr>
              <a:t>Questions… Answered at Events</a:t>
            </a:r>
            <a:endParaRPr lang="en-US" sz="5998" dirty="0">
              <a:solidFill>
                <a:schemeClr val="bg1"/>
              </a:solidFill>
            </a:endParaRPr>
          </a:p>
        </p:txBody>
      </p:sp>
      <p:sp>
        <p:nvSpPr>
          <p:cNvPr id="7" name="TextBox 6"/>
          <p:cNvSpPr txBox="1"/>
          <p:nvPr/>
        </p:nvSpPr>
        <p:spPr>
          <a:xfrm>
            <a:off x="549806" y="338892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prstClr val="white"/>
                </a:solidFill>
              </a:rPr>
              <a:t>?</a:t>
            </a:r>
          </a:p>
        </p:txBody>
      </p:sp>
      <p:sp>
        <p:nvSpPr>
          <p:cNvPr id="8" name="TextBox 7"/>
          <p:cNvSpPr txBox="1"/>
          <p:nvPr/>
        </p:nvSpPr>
        <p:spPr>
          <a:xfrm>
            <a:off x="8194843" y="467015"/>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prstClr val="white"/>
                </a:solidFill>
              </a:rPr>
              <a:t>?</a:t>
            </a:r>
          </a:p>
        </p:txBody>
      </p:sp>
      <p:sp>
        <p:nvSpPr>
          <p:cNvPr id="9" name="TextBox 8"/>
          <p:cNvSpPr txBox="1"/>
          <p:nvPr/>
        </p:nvSpPr>
        <p:spPr>
          <a:xfrm>
            <a:off x="6509664" y="251611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prstClr val="white"/>
                </a:solidFill>
              </a:rPr>
              <a:t>?</a:t>
            </a:r>
          </a:p>
        </p:txBody>
      </p:sp>
      <p:sp>
        <p:nvSpPr>
          <p:cNvPr id="10" name="TextBox 9"/>
          <p:cNvSpPr txBox="1"/>
          <p:nvPr/>
        </p:nvSpPr>
        <p:spPr>
          <a:xfrm>
            <a:off x="885660" y="1303028"/>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prstClr val="white"/>
                </a:solidFill>
              </a:rPr>
              <a:t>?</a:t>
            </a:r>
          </a:p>
        </p:txBody>
      </p:sp>
      <p:sp>
        <p:nvSpPr>
          <p:cNvPr id="11" name="TextBox 10"/>
          <p:cNvSpPr txBox="1"/>
          <p:nvPr/>
        </p:nvSpPr>
        <p:spPr>
          <a:xfrm>
            <a:off x="4114238" y="2916611"/>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prstClr val="white"/>
                </a:solidFill>
              </a:rPr>
              <a:t>?</a:t>
            </a:r>
          </a:p>
        </p:txBody>
      </p:sp>
      <p:sp>
        <p:nvSpPr>
          <p:cNvPr id="13" name="TextBox 12"/>
          <p:cNvSpPr txBox="1"/>
          <p:nvPr/>
        </p:nvSpPr>
        <p:spPr>
          <a:xfrm>
            <a:off x="8773559" y="4719156"/>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prstClr val="white"/>
                </a:solidFill>
              </a:rPr>
              <a:t>?</a:t>
            </a:r>
          </a:p>
        </p:txBody>
      </p:sp>
      <p:sp>
        <p:nvSpPr>
          <p:cNvPr id="15" name="TextBox 14"/>
          <p:cNvSpPr txBox="1"/>
          <p:nvPr/>
        </p:nvSpPr>
        <p:spPr>
          <a:xfrm>
            <a:off x="1741541" y="4886772"/>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prstClr val="white"/>
                </a:solidFill>
              </a:rPr>
              <a:t>?</a:t>
            </a:r>
          </a:p>
        </p:txBody>
      </p:sp>
      <p:sp>
        <p:nvSpPr>
          <p:cNvPr id="16" name="TextBox 15"/>
          <p:cNvSpPr txBox="1"/>
          <p:nvPr/>
        </p:nvSpPr>
        <p:spPr>
          <a:xfrm>
            <a:off x="2048314" y="786146"/>
            <a:ext cx="2823477" cy="6014363"/>
          </a:xfrm>
          <a:prstGeom prst="rect">
            <a:avLst/>
          </a:prstGeom>
          <a:noFill/>
        </p:spPr>
        <p:txBody>
          <a:bodyPr wrap="none" lIns="182854" tIns="146284" rIns="182854" bIns="146284" rtlCol="0">
            <a:spAutoFit/>
          </a:bodyPr>
          <a:lstStyle/>
          <a:p>
            <a:pPr>
              <a:lnSpc>
                <a:spcPct val="90000"/>
              </a:lnSpc>
              <a:spcAft>
                <a:spcPts val="600"/>
              </a:spcAft>
            </a:pPr>
            <a:r>
              <a:rPr lang="en-US" sz="41292" dirty="0">
                <a:solidFill>
                  <a:prstClr val="white"/>
                </a:solidFill>
              </a:rPr>
              <a:t>?</a:t>
            </a:r>
          </a:p>
        </p:txBody>
      </p:sp>
      <p:sp>
        <p:nvSpPr>
          <p:cNvPr id="17" name="TextBox 16"/>
          <p:cNvSpPr txBox="1"/>
          <p:nvPr/>
        </p:nvSpPr>
        <p:spPr>
          <a:xfrm>
            <a:off x="10088472" y="2939149"/>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prstClr val="white"/>
                </a:solidFill>
              </a:rPr>
              <a:t>?</a:t>
            </a:r>
          </a:p>
        </p:txBody>
      </p:sp>
      <p:sp>
        <p:nvSpPr>
          <p:cNvPr id="18" name="TextBox 17"/>
          <p:cNvSpPr txBox="1"/>
          <p:nvPr/>
        </p:nvSpPr>
        <p:spPr>
          <a:xfrm>
            <a:off x="4923546" y="339674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prstClr val="white"/>
                </a:solidFill>
              </a:rPr>
              <a:t>?</a:t>
            </a:r>
          </a:p>
        </p:txBody>
      </p:sp>
      <p:sp>
        <p:nvSpPr>
          <p:cNvPr id="19" name="TextBox 18"/>
          <p:cNvSpPr txBox="1"/>
          <p:nvPr/>
        </p:nvSpPr>
        <p:spPr>
          <a:xfrm>
            <a:off x="5153812" y="164922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prstClr val="white"/>
                </a:solidFill>
              </a:rPr>
              <a:t>?</a:t>
            </a:r>
          </a:p>
        </p:txBody>
      </p:sp>
      <p:sp>
        <p:nvSpPr>
          <p:cNvPr id="20" name="TextBox 19"/>
          <p:cNvSpPr txBox="1"/>
          <p:nvPr/>
        </p:nvSpPr>
        <p:spPr>
          <a:xfrm>
            <a:off x="11269915" y="216605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prstClr val="white"/>
                </a:solidFill>
              </a:rPr>
              <a:t>?</a:t>
            </a:r>
          </a:p>
        </p:txBody>
      </p:sp>
      <p:sp>
        <p:nvSpPr>
          <p:cNvPr id="21" name="TextBox 20"/>
          <p:cNvSpPr txBox="1"/>
          <p:nvPr/>
        </p:nvSpPr>
        <p:spPr>
          <a:xfrm>
            <a:off x="3916043" y="512305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prstClr val="white"/>
                </a:solidFill>
              </a:rPr>
              <a:t>?</a:t>
            </a:r>
          </a:p>
        </p:txBody>
      </p:sp>
      <p:sp>
        <p:nvSpPr>
          <p:cNvPr id="22" name="TextBox 21"/>
          <p:cNvSpPr txBox="1"/>
          <p:nvPr/>
        </p:nvSpPr>
        <p:spPr>
          <a:xfrm>
            <a:off x="7924821" y="4019833"/>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prstClr val="white"/>
                </a:solidFill>
              </a:rPr>
              <a:t>?</a:t>
            </a:r>
          </a:p>
        </p:txBody>
      </p:sp>
      <p:sp>
        <p:nvSpPr>
          <p:cNvPr id="23" name="TextBox 22"/>
          <p:cNvSpPr txBox="1"/>
          <p:nvPr/>
        </p:nvSpPr>
        <p:spPr>
          <a:xfrm>
            <a:off x="2071002" y="255774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prstClr val="white"/>
                </a:solidFill>
              </a:rPr>
              <a:t>?</a:t>
            </a:r>
          </a:p>
        </p:txBody>
      </p:sp>
      <p:sp>
        <p:nvSpPr>
          <p:cNvPr id="24" name="TextBox 23"/>
          <p:cNvSpPr txBox="1"/>
          <p:nvPr/>
        </p:nvSpPr>
        <p:spPr>
          <a:xfrm>
            <a:off x="9813910" y="2091790"/>
            <a:ext cx="1044049" cy="1919676"/>
          </a:xfrm>
          <a:prstGeom prst="rect">
            <a:avLst/>
          </a:prstGeom>
          <a:noFill/>
        </p:spPr>
        <p:txBody>
          <a:bodyPr wrap="none" lIns="182854" tIns="146284" rIns="182854" bIns="146284" rtlCol="0">
            <a:spAutoFit/>
          </a:bodyPr>
          <a:lstStyle/>
          <a:p>
            <a:pPr>
              <a:lnSpc>
                <a:spcPct val="90000"/>
              </a:lnSpc>
              <a:spcAft>
                <a:spcPts val="600"/>
              </a:spcAft>
            </a:pPr>
            <a:r>
              <a:rPr lang="en-US" sz="11498" dirty="0">
                <a:solidFill>
                  <a:prstClr val="white"/>
                </a:solidFill>
              </a:rPr>
              <a:t>?</a:t>
            </a:r>
          </a:p>
        </p:txBody>
      </p:sp>
      <p:sp>
        <p:nvSpPr>
          <p:cNvPr id="25" name="TextBox 24"/>
          <p:cNvSpPr txBox="1"/>
          <p:nvPr/>
        </p:nvSpPr>
        <p:spPr>
          <a:xfrm>
            <a:off x="7533882" y="164922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prstClr val="white"/>
                </a:solidFill>
              </a:rPr>
              <a:t>?</a:t>
            </a:r>
          </a:p>
        </p:txBody>
      </p:sp>
      <p:sp>
        <p:nvSpPr>
          <p:cNvPr id="26" name="TextBox 25"/>
          <p:cNvSpPr txBox="1"/>
          <p:nvPr/>
        </p:nvSpPr>
        <p:spPr>
          <a:xfrm>
            <a:off x="6477736" y="555805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prstClr val="white"/>
                </a:solidFill>
              </a:rPr>
              <a:t>?</a:t>
            </a:r>
          </a:p>
        </p:txBody>
      </p:sp>
      <p:sp>
        <p:nvSpPr>
          <p:cNvPr id="27" name="TextBox 26"/>
          <p:cNvSpPr txBox="1"/>
          <p:nvPr/>
        </p:nvSpPr>
        <p:spPr>
          <a:xfrm>
            <a:off x="5983654" y="2739513"/>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prstClr val="white"/>
                </a:solidFill>
              </a:rPr>
              <a:t>?</a:t>
            </a:r>
          </a:p>
        </p:txBody>
      </p:sp>
      <p:sp>
        <p:nvSpPr>
          <p:cNvPr id="28" name="TextBox 27"/>
          <p:cNvSpPr txBox="1"/>
          <p:nvPr/>
        </p:nvSpPr>
        <p:spPr>
          <a:xfrm>
            <a:off x="9869377" y="4395525"/>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prstClr val="white"/>
                </a:solidFill>
              </a:rPr>
              <a:t>?</a:t>
            </a:r>
          </a:p>
        </p:txBody>
      </p:sp>
      <p:sp>
        <p:nvSpPr>
          <p:cNvPr id="29" name="TextBox 28"/>
          <p:cNvSpPr txBox="1"/>
          <p:nvPr/>
        </p:nvSpPr>
        <p:spPr>
          <a:xfrm>
            <a:off x="428249" y="2893532"/>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prstClr val="white"/>
                </a:solidFill>
              </a:rPr>
              <a:t>?</a:t>
            </a:r>
          </a:p>
        </p:txBody>
      </p:sp>
    </p:spTree>
    <p:extLst>
      <p:ext uri="{BB962C8B-B14F-4D97-AF65-F5344CB8AC3E}">
        <p14:creationId xmlns:p14="http://schemas.microsoft.com/office/powerpoint/2010/main" val="16612479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Azure..</a:t>
            </a:r>
            <a:r>
              <a:rPr lang="en-US" sz="4000" dirty="0" err="1"/>
              <a:t>Like</a:t>
            </a:r>
            <a:r>
              <a:rPr lang="en-US" sz="4000" dirty="0"/>
              <a:t> Visio, you start with a blank canvas</a:t>
            </a:r>
            <a:r>
              <a:rPr lang="en-US" dirty="0"/>
              <a:t>…</a:t>
            </a:r>
          </a:p>
        </p:txBody>
      </p:sp>
      <p:pic>
        <p:nvPicPr>
          <p:cNvPr id="5" name="Picture 4"/>
          <p:cNvPicPr>
            <a:picLocks noChangeAspect="1"/>
          </p:cNvPicPr>
          <p:nvPr/>
        </p:nvPicPr>
        <p:blipFill>
          <a:blip r:embed="rId3"/>
          <a:stretch>
            <a:fillRect/>
          </a:stretch>
        </p:blipFill>
        <p:spPr>
          <a:xfrm>
            <a:off x="498786" y="1356185"/>
            <a:ext cx="10664514" cy="5762540"/>
          </a:xfrm>
          <a:prstGeom prst="rect">
            <a:avLst/>
          </a:prstGeom>
        </p:spPr>
      </p:pic>
      <p:pic>
        <p:nvPicPr>
          <p:cNvPr id="4" name="Picture 3"/>
          <p:cNvPicPr>
            <a:picLocks noChangeAspect="1"/>
          </p:cNvPicPr>
          <p:nvPr/>
        </p:nvPicPr>
        <p:blipFill>
          <a:blip r:embed="rId4"/>
          <a:stretch>
            <a:fillRect/>
          </a:stretch>
        </p:blipFill>
        <p:spPr>
          <a:xfrm>
            <a:off x="544668" y="1356185"/>
            <a:ext cx="10572750" cy="6332917"/>
          </a:xfrm>
          <a:prstGeom prst="rect">
            <a:avLst/>
          </a:prstGeom>
        </p:spPr>
      </p:pic>
      <p:sp>
        <p:nvSpPr>
          <p:cNvPr id="6" name="Oval Callout 5"/>
          <p:cNvSpPr/>
          <p:nvPr/>
        </p:nvSpPr>
        <p:spPr>
          <a:xfrm>
            <a:off x="4987636" y="2899179"/>
            <a:ext cx="5717309" cy="2079221"/>
          </a:xfrm>
          <a:prstGeom prst="wedgeEllipseCallout">
            <a:avLst>
              <a:gd name="adj1" fmla="val -18087"/>
              <a:gd name="adj2" fmla="val 46549"/>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prstClr val="black"/>
                </a:solidFill>
              </a:rPr>
              <a:t>Architect what is possible for your company.  Solve Your Business Challenges with the Azure Cloud</a:t>
            </a:r>
            <a:endParaRPr lang="en-US" b="1" dirty="0">
              <a:solidFill>
                <a:prstClr val="black"/>
              </a:solidFill>
            </a:endParaRPr>
          </a:p>
        </p:txBody>
      </p:sp>
    </p:spTree>
    <p:extLst>
      <p:ext uri="{BB962C8B-B14F-4D97-AF65-F5344CB8AC3E}">
        <p14:creationId xmlns:p14="http://schemas.microsoft.com/office/powerpoint/2010/main" val="117883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Tips, Tricks and Field Experiences </a:t>
            </a:r>
          </a:p>
        </p:txBody>
      </p:sp>
      <p:graphicFrame>
        <p:nvGraphicFramePr>
          <p:cNvPr id="7" name="Content Placeholder 6"/>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7"/>
          <p:cNvGraphicFramePr>
            <a:graphicFrameLocks noGrp="1"/>
          </p:cNvGraphicFramePr>
          <p:nvPr>
            <p:ph sz="half" idx="2"/>
            <p:extLst/>
          </p:nvPr>
        </p:nvGraphicFramePr>
        <p:xfrm>
          <a:off x="6188220" y="1884218"/>
          <a:ext cx="5699125" cy="24476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514257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Tricks and Field Experiences </a:t>
            </a:r>
          </a:p>
        </p:txBody>
      </p:sp>
      <p:graphicFrame>
        <p:nvGraphicFramePr>
          <p:cNvPr id="5" name="Content Placeholder 4"/>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p:cNvSpPr>
            <a:spLocks noGrp="1"/>
          </p:cNvSpPr>
          <p:nvPr>
            <p:ph sz="half" idx="2"/>
          </p:nvPr>
        </p:nvSpPr>
        <p:spPr/>
        <p:txBody>
          <a:bodyPr/>
          <a:lstStyle/>
          <a:p>
            <a:endParaRPr lang="en-US"/>
          </a:p>
        </p:txBody>
      </p:sp>
      <p:graphicFrame>
        <p:nvGraphicFramePr>
          <p:cNvPr id="7" name="Content Placeholder 7"/>
          <p:cNvGraphicFramePr>
            <a:graphicFrameLocks/>
          </p:cNvGraphicFramePr>
          <p:nvPr>
            <p:extLst/>
          </p:nvPr>
        </p:nvGraphicFramePr>
        <p:xfrm>
          <a:off x="6345238" y="1279525"/>
          <a:ext cx="5699125" cy="49688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50608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Agenda – Day 1</a:t>
            </a:r>
          </a:p>
        </p:txBody>
      </p:sp>
      <p:sp>
        <p:nvSpPr>
          <p:cNvPr id="5" name="Text Placeholder 4"/>
          <p:cNvSpPr>
            <a:spLocks noGrp="1"/>
          </p:cNvSpPr>
          <p:nvPr>
            <p:ph type="body" sz="quarter" idx="11"/>
          </p:nvPr>
        </p:nvSpPr>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225050032"/>
              </p:ext>
            </p:extLst>
          </p:nvPr>
        </p:nvGraphicFramePr>
        <p:xfrm>
          <a:off x="349251" y="1869009"/>
          <a:ext cx="11720821" cy="3755771"/>
        </p:xfrm>
        <a:graphic>
          <a:graphicData uri="http://schemas.openxmlformats.org/drawingml/2006/table">
            <a:tbl>
              <a:tblPr firstRow="1" firstCol="1" bandRow="1"/>
              <a:tblGrid>
                <a:gridCol w="2104420">
                  <a:extLst>
                    <a:ext uri="{9D8B030D-6E8A-4147-A177-3AD203B41FA5}">
                      <a16:colId xmlns:a16="http://schemas.microsoft.com/office/drawing/2014/main" xmlns="" val="20000"/>
                    </a:ext>
                  </a:extLst>
                </a:gridCol>
                <a:gridCol w="3068724">
                  <a:extLst>
                    <a:ext uri="{9D8B030D-6E8A-4147-A177-3AD203B41FA5}">
                      <a16:colId xmlns:a16="http://schemas.microsoft.com/office/drawing/2014/main" xmlns="" val="20001"/>
                    </a:ext>
                  </a:extLst>
                </a:gridCol>
                <a:gridCol w="6547677">
                  <a:extLst>
                    <a:ext uri="{9D8B030D-6E8A-4147-A177-3AD203B41FA5}">
                      <a16:colId xmlns:a16="http://schemas.microsoft.com/office/drawing/2014/main" xmlns="" val="20002"/>
                    </a:ext>
                  </a:extLst>
                </a:gridCol>
              </a:tblGrid>
              <a:tr h="196859">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Time</a:t>
                      </a:r>
                    </a:p>
                  </a:txBody>
                  <a:tcPr marL="68580" marR="68580" marT="0" marB="0">
                    <a:lnL w="12700" cap="flat" cmpd="sng" algn="ctr">
                      <a:solidFill>
                        <a:srgbClr val="ED7D31"/>
                      </a:solidFill>
                      <a:prstDash val="solid"/>
                      <a:round/>
                      <a:headEnd type="none" w="med" len="med"/>
                      <a:tailEnd type="none" w="med" len="med"/>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Speaker</a:t>
                      </a: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Topic </a:t>
                      </a:r>
                    </a:p>
                  </a:txBody>
                  <a:tcPr marL="68580" marR="68580" marT="0" marB="0">
                    <a:lnL>
                      <a:noFill/>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extLst>
                  <a:ext uri="{0D108BD9-81ED-4DB2-BD59-A6C34878D82A}">
                    <a16:rowId xmlns:a16="http://schemas.microsoft.com/office/drawing/2014/main" xmlns="" val="10000"/>
                  </a:ext>
                </a:extLst>
              </a:tr>
              <a:tr h="284480">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9:00 </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Registration and Breakfast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xmlns="" val="10001"/>
                  </a:ext>
                </a:extLst>
              </a:tr>
              <a:tr h="210820">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9:00 </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Welcome Remarks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a16="http://schemas.microsoft.com/office/drawing/2014/main" xmlns="" val="10002"/>
                  </a:ext>
                </a:extLst>
              </a:tr>
              <a:tr h="295275">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9:15AM</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Jeff Stillman</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Agenda Overview</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xmlns="" val="10003"/>
                  </a:ext>
                </a:extLst>
              </a:tr>
              <a:tr h="374650">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9:30 </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Becoming a Cloud Architect &amp; </a:t>
                      </a: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DevOps</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a16="http://schemas.microsoft.com/office/drawing/2014/main" xmlns="" val="10004"/>
                  </a:ext>
                </a:extLst>
              </a:tr>
              <a:tr h="167005">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10:45 </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gridSpan="2">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Break</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a16="http://schemas.microsoft.com/office/drawing/2014/main" xmlns="" val="10005"/>
                  </a:ext>
                </a:extLst>
              </a:tr>
              <a:tr h="498475">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11:00 </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Jeff Stillman</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Operational </a:t>
                      </a: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Readiness</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a16="http://schemas.microsoft.com/office/drawing/2014/main" xmlns="" val="10006"/>
                  </a:ext>
                </a:extLst>
              </a:tr>
              <a:tr h="498475">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11:45 </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Jeff Stillman</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Compute </a:t>
                      </a: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Infrastructure</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xmlns="" val="10007"/>
                  </a:ext>
                </a:extLst>
              </a:tr>
              <a:tr h="295275">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12:45 </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gridSpan="2">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Labs/Lunch/Networking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a16="http://schemas.microsoft.com/office/drawing/2014/main" xmlns="" val="10008"/>
                  </a:ext>
                </a:extLst>
              </a:tr>
              <a:tr h="258445">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1:45 </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Jeff Stillman</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Security &amp; Identity Solutions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xmlns="" val="10009"/>
                  </a:ext>
                </a:extLst>
              </a:tr>
              <a:tr h="258445">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3:00 </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Jeff Stillman</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 and </a:t>
                      </a:r>
                      <a:r>
                        <a:rPr lang="en-US" sz="1500" kern="12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Storage</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a16="http://schemas.microsoft.com/office/drawing/2014/main" xmlns="" val="10010"/>
                  </a:ext>
                </a:extLst>
              </a:tr>
              <a:tr h="258445">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4:00 PM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with Practical Application—Open Discussion</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30083823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636" y="1614575"/>
            <a:ext cx="3472776" cy="4276818"/>
          </a:xfrm>
          <a:prstGeom prst="rect">
            <a:avLst/>
          </a:prstGeom>
        </p:spPr>
      </p:pic>
      <p:sp>
        <p:nvSpPr>
          <p:cNvPr id="2" name="Title 1"/>
          <p:cNvSpPr>
            <a:spLocks noGrp="1"/>
          </p:cNvSpPr>
          <p:nvPr>
            <p:ph type="title" idx="4294967295"/>
          </p:nvPr>
        </p:nvSpPr>
        <p:spPr>
          <a:xfrm>
            <a:off x="0" y="149225"/>
            <a:ext cx="11677650" cy="1543050"/>
          </a:xfrm>
        </p:spPr>
        <p:txBody>
          <a:bodyPr>
            <a:noAutofit/>
          </a:bodyPr>
          <a:lstStyle/>
          <a:p>
            <a:r>
              <a:rPr lang="en-US" sz="3599" dirty="0">
                <a:solidFill>
                  <a:schemeClr val="tx2"/>
                </a:solidFill>
              </a:rPr>
              <a:t>Event Notifications – Http://ITProGuru.com/join</a:t>
            </a:r>
            <a:br>
              <a:rPr lang="en-US" sz="3599" dirty="0">
                <a:solidFill>
                  <a:schemeClr val="tx2"/>
                </a:solidFill>
              </a:rPr>
            </a:br>
            <a:r>
              <a:rPr lang="en-US" sz="2400" dirty="0">
                <a:solidFill>
                  <a:schemeClr val="tx2"/>
                </a:solidFill>
              </a:rPr>
              <a:t>Example: Azure Certification Jump Start </a:t>
            </a:r>
            <a:br>
              <a:rPr lang="en-US" sz="2400" dirty="0">
                <a:solidFill>
                  <a:schemeClr val="tx2"/>
                </a:solidFill>
              </a:rPr>
            </a:br>
            <a:r>
              <a:rPr lang="en-US" sz="2800" dirty="0">
                <a:solidFill>
                  <a:schemeClr val="tx2"/>
                </a:solidFill>
              </a:rPr>
              <a:t>70-534 Architecting Microsoft Azure Solutions</a:t>
            </a:r>
            <a:r>
              <a:rPr lang="en-US" sz="3999" dirty="0">
                <a:solidFill>
                  <a:schemeClr val="tx2"/>
                </a:solidFill>
              </a:rPr>
              <a:t/>
            </a:r>
            <a:br>
              <a:rPr lang="en-US" sz="3999" dirty="0">
                <a:solidFill>
                  <a:schemeClr val="tx2"/>
                </a:solidFill>
              </a:rPr>
            </a:br>
            <a:endParaRPr lang="en-US" sz="3999" u="sng" dirty="0">
              <a:solidFill>
                <a:schemeClr val="tx2"/>
              </a:solidFill>
            </a:endParaRPr>
          </a:p>
        </p:txBody>
      </p:sp>
      <p:sp>
        <p:nvSpPr>
          <p:cNvPr id="3" name="Content Placeholder 2"/>
          <p:cNvSpPr>
            <a:spLocks noGrp="1"/>
          </p:cNvSpPr>
          <p:nvPr>
            <p:ph idx="4294967295"/>
          </p:nvPr>
        </p:nvSpPr>
        <p:spPr>
          <a:xfrm>
            <a:off x="0" y="1287943"/>
            <a:ext cx="4658400" cy="4711700"/>
          </a:xfrm>
        </p:spPr>
        <p:txBody>
          <a:bodyPr>
            <a:noAutofit/>
          </a:bodyPr>
          <a:lstStyle/>
          <a:p>
            <a:pPr marL="0" indent="0" eaLnBrk="0" fontAlgn="t" hangingPunct="0">
              <a:lnSpc>
                <a:spcPct val="100000"/>
              </a:lnSpc>
              <a:spcBef>
                <a:spcPct val="0"/>
              </a:spcBef>
              <a:spcAft>
                <a:spcPct val="0"/>
              </a:spcAft>
              <a:buNone/>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200" u="sng" dirty="0">
                <a:hlinkClick r:id="rId4"/>
              </a:rPr>
              <a:t>Design Azure Resource Manager (ARM) networking (5–10%)</a:t>
            </a:r>
            <a:endParaRPr lang="en-US" sz="12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200" u="sng" dirty="0">
                <a:hlinkClick r:id="rId5"/>
              </a:rPr>
              <a:t>Secure resources (20–25%)</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200" u="sng" dirty="0">
                <a:hlinkClick r:id="rId6"/>
              </a:rPr>
              <a:t>Design an application storage and data access strategy (5–10%)</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advanced applications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5" name="Rectangle 4"/>
          <p:cNvSpPr/>
          <p:nvPr/>
        </p:nvSpPr>
        <p:spPr>
          <a:xfrm>
            <a:off x="1701165" y="5923704"/>
            <a:ext cx="8275320" cy="923330"/>
          </a:xfrm>
          <a:prstGeom prst="rect">
            <a:avLst/>
          </a:prstGeom>
        </p:spPr>
        <p:txBody>
          <a:bodyPr wrap="square">
            <a:spAutoFit/>
          </a:bodyPr>
          <a:lstStyle/>
          <a:p>
            <a:pPr algn="ctr" eaLnBrk="0" fontAlgn="base" hangingPunct="0">
              <a:spcBef>
                <a:spcPct val="0"/>
              </a:spcBef>
              <a:spcAft>
                <a:spcPct val="0"/>
              </a:spcAft>
            </a:pPr>
            <a:r>
              <a:rPr lang="en-US" sz="5400" b="1" dirty="0">
                <a:solidFill>
                  <a:srgbClr val="0070C0"/>
                </a:solidFill>
              </a:rPr>
              <a:t>ITProGuru.com/Join</a:t>
            </a:r>
            <a:endParaRPr lang="en-US" sz="5400" dirty="0">
              <a:solidFill>
                <a:srgbClr val="0070C0"/>
              </a:solidFill>
            </a:endParaRPr>
          </a:p>
        </p:txBody>
      </p:sp>
      <p:sp>
        <p:nvSpPr>
          <p:cNvPr id="7" name="TextBox 6"/>
          <p:cNvSpPr txBox="1"/>
          <p:nvPr/>
        </p:nvSpPr>
        <p:spPr>
          <a:xfrm>
            <a:off x="10016280" y="684324"/>
            <a:ext cx="2352395" cy="922945"/>
          </a:xfrm>
          <a:prstGeom prst="rect">
            <a:avLst/>
          </a:prstGeom>
          <a:noFill/>
        </p:spPr>
        <p:txBody>
          <a:bodyPr wrap="square" rtlCol="0">
            <a:spAutoFit/>
          </a:bodyPr>
          <a:lstStyle/>
          <a:p>
            <a:r>
              <a:rPr lang="en-US" sz="1799" dirty="0">
                <a:solidFill>
                  <a:prstClr val="black"/>
                </a:solidFill>
              </a:rPr>
              <a:t>Brought to you By: </a:t>
            </a:r>
          </a:p>
          <a:p>
            <a:r>
              <a:rPr lang="en-US" sz="1799" dirty="0">
                <a:solidFill>
                  <a:prstClr val="black"/>
                </a:solidFill>
              </a:rPr>
              <a:t>@ITProGuru </a:t>
            </a:r>
          </a:p>
          <a:p>
            <a:r>
              <a:rPr lang="en-US" sz="1799" dirty="0">
                <a:solidFill>
                  <a:prstClr val="black"/>
                </a:solidFill>
              </a:rPr>
              <a:t>Microsoft</a:t>
            </a:r>
          </a:p>
        </p:txBody>
      </p:sp>
      <p:sp>
        <p:nvSpPr>
          <p:cNvPr id="11" name="Rectangle 10"/>
          <p:cNvSpPr/>
          <p:nvPr/>
        </p:nvSpPr>
        <p:spPr>
          <a:xfrm>
            <a:off x="8717635" y="3972337"/>
            <a:ext cx="3469918" cy="246157"/>
          </a:xfrm>
          <a:prstGeom prst="rect">
            <a:avLst/>
          </a:prstGeom>
        </p:spPr>
        <p:txBody>
          <a:bodyPr wrap="none">
            <a:spAutoFit/>
          </a:bodyPr>
          <a:lstStyle/>
          <a:p>
            <a:r>
              <a:rPr lang="en-US" sz="1000" dirty="0">
                <a:solidFill>
                  <a:prstClr val="black"/>
                </a:solidFill>
                <a:latin typeface="Segoe UI" panose="020B0502040204020203" pitchFamily="34" charset="0"/>
              </a:rPr>
              <a:t>http://www.amazon.com/dp/0735697442/ref=rdr_ext_tmb</a:t>
            </a:r>
            <a:endParaRPr lang="en-US" sz="1000" dirty="0">
              <a:solidFill>
                <a:prstClr val="black"/>
              </a:solidFill>
            </a:endParaRPr>
          </a:p>
        </p:txBody>
      </p:sp>
      <p:sp>
        <p:nvSpPr>
          <p:cNvPr id="8" name="TextBox 7"/>
          <p:cNvSpPr txBox="1"/>
          <p:nvPr/>
        </p:nvSpPr>
        <p:spPr>
          <a:xfrm>
            <a:off x="8717634" y="5857746"/>
            <a:ext cx="3469919" cy="567289"/>
          </a:xfrm>
          <a:prstGeom prst="rect">
            <a:avLst/>
          </a:prstGeom>
          <a:solidFill>
            <a:srgbClr val="FFFF00"/>
          </a:solidFill>
        </p:spPr>
        <p:txBody>
          <a:bodyPr vert="horz" wrap="square" lIns="91440" tIns="91440" rIns="91440" bIns="91440" rtlCol="0" anchor="t">
            <a:noAutofit/>
          </a:bodyPr>
          <a:lstStyle/>
          <a:p>
            <a:pPr algn="ctr"/>
            <a:r>
              <a:rPr lang="en-US" sz="2000" dirty="0">
                <a:solidFill>
                  <a:srgbClr val="7030A0"/>
                </a:solidFill>
                <a:latin typeface="Segoe UI" pitchFamily="34" charset="0"/>
                <a:ea typeface="Segoe UI" pitchFamily="34" charset="0"/>
                <a:cs typeface="Segoe UI" pitchFamily="34" charset="0"/>
              </a:rPr>
              <a:t>Curriculum for Attendees</a:t>
            </a:r>
          </a:p>
        </p:txBody>
      </p:sp>
      <p:sp>
        <p:nvSpPr>
          <p:cNvPr id="10" name="Content Placeholder 2">
            <a:extLst>
              <a:ext uri="{FF2B5EF4-FFF2-40B4-BE49-F238E27FC236}">
                <a16:creationId xmlns:a16="http://schemas.microsoft.com/office/drawing/2014/main" xmlns="" id="{EBD3721A-2689-42AD-89AF-D48D58F19A07}"/>
              </a:ext>
            </a:extLst>
          </p:cNvPr>
          <p:cNvSpPr txBox="1">
            <a:spLocks/>
          </p:cNvSpPr>
          <p:nvPr/>
        </p:nvSpPr>
        <p:spPr>
          <a:xfrm>
            <a:off x="4487460" y="1293674"/>
            <a:ext cx="4109340" cy="50916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Azure Web and Mobile Apps (5–10%)</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Design a management, monitoring, and business continuity strategy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10"/>
              </a:rPr>
              <a:t>Architect an Azure Compute infrastructure (10–15%)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Font typeface="Arial" panose="020B0604020202020204" pitchFamily="34" charset="0"/>
              <a:buNone/>
              <a:tabLst>
                <a:tab pos="228600" algn="l"/>
              </a:tabLst>
            </a:pPr>
            <a:endParaRPr lang="en-US" sz="1200" b="1" dirty="0">
              <a:solidFill>
                <a:prstClr val="black"/>
              </a:solidFill>
              <a:ea typeface="Calibri" panose="020F0502020204030204" pitchFamily="34" charset="0"/>
              <a:cs typeface="Times New Roman" panose="02020603050405020304" pitchFamily="18" charset="0"/>
            </a:endParaRPr>
          </a:p>
        </p:txBody>
      </p:sp>
      <p:sp>
        <p:nvSpPr>
          <p:cNvPr id="6" name="Explosion 1 5"/>
          <p:cNvSpPr/>
          <p:nvPr/>
        </p:nvSpPr>
        <p:spPr>
          <a:xfrm>
            <a:off x="5490816" y="2524223"/>
            <a:ext cx="4211518" cy="3927104"/>
          </a:xfrm>
          <a:prstGeom prst="irregularSeal1">
            <a:avLst/>
          </a:prstGeom>
          <a:solidFill>
            <a:srgbClr val="FFC000">
              <a:alpha val="82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prstClr val="black"/>
                </a:solidFill>
              </a:rPr>
              <a:t>Join EVENTS Mailing List NOW!</a:t>
            </a:r>
          </a:p>
        </p:txBody>
      </p:sp>
      <p:sp>
        <p:nvSpPr>
          <p:cNvPr id="9" name="TextBox 8">
            <a:extLst>
              <a:ext uri="{FF2B5EF4-FFF2-40B4-BE49-F238E27FC236}">
                <a16:creationId xmlns:a16="http://schemas.microsoft.com/office/drawing/2014/main" xmlns="" id="{932CC09D-4924-4DE7-8D55-C2D76FA3BD49}"/>
              </a:ext>
            </a:extLst>
          </p:cNvPr>
          <p:cNvSpPr txBox="1"/>
          <p:nvPr/>
        </p:nvSpPr>
        <p:spPr>
          <a:xfrm flipH="1">
            <a:off x="124201" y="5557715"/>
            <a:ext cx="2711278" cy="1292662"/>
          </a:xfrm>
          <a:prstGeom prst="rect">
            <a:avLst/>
          </a:prstGeom>
          <a:noFill/>
        </p:spPr>
        <p:txBody>
          <a:bodyPr wrap="square" rtlCol="0">
            <a:spAutoFit/>
          </a:bodyPr>
          <a:lstStyle/>
          <a:p>
            <a:r>
              <a:rPr lang="en-US" sz="2400" dirty="0">
                <a:solidFill>
                  <a:prstClr val="black"/>
                </a:solidFill>
              </a:rPr>
              <a:t>Other Event Plans:</a:t>
            </a:r>
          </a:p>
          <a:p>
            <a:r>
              <a:rPr lang="en-US" b="1" dirty="0">
                <a:solidFill>
                  <a:prstClr val="black"/>
                </a:solidFill>
              </a:rPr>
              <a:t>DevOps</a:t>
            </a:r>
            <a:r>
              <a:rPr lang="en-US" dirty="0">
                <a:solidFill>
                  <a:prstClr val="black"/>
                </a:solidFill>
              </a:rPr>
              <a:t>, </a:t>
            </a:r>
            <a:r>
              <a:rPr lang="en-US" b="1" dirty="0">
                <a:solidFill>
                  <a:prstClr val="black"/>
                </a:solidFill>
              </a:rPr>
              <a:t>Containers</a:t>
            </a:r>
            <a:r>
              <a:rPr lang="en-US" dirty="0">
                <a:solidFill>
                  <a:prstClr val="black"/>
                </a:solidFill>
              </a:rPr>
              <a:t>, </a:t>
            </a:r>
          </a:p>
          <a:p>
            <a:r>
              <a:rPr lang="en-US" dirty="0">
                <a:solidFill>
                  <a:prstClr val="black"/>
                </a:solidFill>
              </a:rPr>
              <a:t>Application Pipeline, </a:t>
            </a:r>
          </a:p>
          <a:p>
            <a:r>
              <a:rPr lang="en-US" dirty="0" err="1">
                <a:solidFill>
                  <a:prstClr val="black"/>
                </a:solidFill>
              </a:rPr>
              <a:t>MicroServices</a:t>
            </a:r>
            <a:r>
              <a:rPr lang="en-US" dirty="0">
                <a:solidFill>
                  <a:prstClr val="black"/>
                </a:solidFill>
              </a:rPr>
              <a:t> &amp; More</a:t>
            </a:r>
          </a:p>
        </p:txBody>
      </p:sp>
    </p:spTree>
    <p:extLst>
      <p:ext uri="{BB962C8B-B14F-4D97-AF65-F5344CB8AC3E}">
        <p14:creationId xmlns:p14="http://schemas.microsoft.com/office/powerpoint/2010/main" val="178267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8067834" y="5041180"/>
            <a:ext cx="3524504" cy="1215231"/>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5" name="Rectangle 7"/>
          <p:cNvSpPr>
            <a:spLocks noChangeArrowheads="1"/>
          </p:cNvSpPr>
          <p:nvPr/>
        </p:nvSpPr>
        <p:spPr bwMode="auto">
          <a:xfrm>
            <a:off x="4338255" y="5041180"/>
            <a:ext cx="3529173" cy="1215231"/>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6" name="Rectangle 8"/>
          <p:cNvSpPr>
            <a:spLocks noChangeArrowheads="1"/>
          </p:cNvSpPr>
          <p:nvPr/>
        </p:nvSpPr>
        <p:spPr bwMode="auto">
          <a:xfrm>
            <a:off x="607476" y="5041180"/>
            <a:ext cx="3526060" cy="121523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7" name="Rectangle 9"/>
          <p:cNvSpPr>
            <a:spLocks noChangeArrowheads="1"/>
          </p:cNvSpPr>
          <p:nvPr/>
        </p:nvSpPr>
        <p:spPr bwMode="auto">
          <a:xfrm>
            <a:off x="607477" y="1098652"/>
            <a:ext cx="3526060" cy="187890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8" name="Rectangle 10"/>
          <p:cNvSpPr>
            <a:spLocks noChangeArrowheads="1"/>
          </p:cNvSpPr>
          <p:nvPr/>
        </p:nvSpPr>
        <p:spPr bwMode="auto">
          <a:xfrm>
            <a:off x="4338255" y="1098652"/>
            <a:ext cx="3529173" cy="1878900"/>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9" name="Rectangle 11"/>
          <p:cNvSpPr>
            <a:spLocks noChangeArrowheads="1"/>
          </p:cNvSpPr>
          <p:nvPr/>
        </p:nvSpPr>
        <p:spPr bwMode="auto">
          <a:xfrm>
            <a:off x="8067834" y="1098652"/>
            <a:ext cx="3524504" cy="18789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pic>
        <p:nvPicPr>
          <p:cNvPr id="12" name="Picture 2" descr="technet_rev.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903" y="1367539"/>
            <a:ext cx="2133374" cy="59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descr="MVA-rev.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49080" y="1380490"/>
            <a:ext cx="1254771" cy="47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18368"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Deep technical content and free product evaluations</a:t>
            </a:r>
          </a:p>
        </p:txBody>
      </p:sp>
      <p:sp>
        <p:nvSpPr>
          <p:cNvPr id="16" name="TextBox 15"/>
          <p:cNvSpPr txBox="1"/>
          <p:nvPr/>
        </p:nvSpPr>
        <p:spPr>
          <a:xfrm>
            <a:off x="4338255" y="2084568"/>
            <a:ext cx="3529173" cy="597349"/>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Hands-on deep technical labs</a:t>
            </a:r>
          </a:p>
        </p:txBody>
      </p:sp>
      <p:sp>
        <p:nvSpPr>
          <p:cNvPr id="17" name="TextBox 16"/>
          <p:cNvSpPr txBox="1"/>
          <p:nvPr/>
        </p:nvSpPr>
        <p:spPr>
          <a:xfrm>
            <a:off x="8067833"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Free, online, </a:t>
            </a:r>
            <a:br>
              <a:rPr lang="en-US" sz="1961" kern="0" dirty="0">
                <a:solidFill>
                  <a:srgbClr val="EFEFEF"/>
                </a:solidFill>
                <a:latin typeface="Segoe UI Light" pitchFamily="34" charset="0"/>
                <a:ea typeface="MS PGothic" pitchFamily="34" charset="-128"/>
              </a:rPr>
            </a:br>
            <a:r>
              <a:rPr lang="en-US" sz="1961" kern="0" dirty="0">
                <a:solidFill>
                  <a:srgbClr val="EFEFEF"/>
                </a:solidFill>
                <a:latin typeface="Segoe UI Light" pitchFamily="34" charset="0"/>
                <a:ea typeface="MS PGothic" pitchFamily="34" charset="-128"/>
              </a:rPr>
              <a:t>technical courses</a:t>
            </a:r>
          </a:p>
        </p:txBody>
      </p:sp>
      <p:sp>
        <p:nvSpPr>
          <p:cNvPr id="18" name="TextBox 17"/>
          <p:cNvSpPr txBox="1"/>
          <p:nvPr/>
        </p:nvSpPr>
        <p:spPr>
          <a:xfrm>
            <a:off x="618368" y="5041181"/>
            <a:ext cx="3529173" cy="781732"/>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Download Microsoft software trials today.</a:t>
            </a:r>
          </a:p>
        </p:txBody>
      </p:sp>
      <p:sp>
        <p:nvSpPr>
          <p:cNvPr id="19" name="TextBox 18"/>
          <p:cNvSpPr txBox="1"/>
          <p:nvPr/>
        </p:nvSpPr>
        <p:spPr>
          <a:xfrm>
            <a:off x="4338255"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Find Hand On Labs.</a:t>
            </a:r>
          </a:p>
        </p:txBody>
      </p:sp>
      <p:sp>
        <p:nvSpPr>
          <p:cNvPr id="20" name="TextBox 19"/>
          <p:cNvSpPr txBox="1"/>
          <p:nvPr/>
        </p:nvSpPr>
        <p:spPr>
          <a:xfrm>
            <a:off x="8067833"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Take a free online course.</a:t>
            </a:r>
          </a:p>
        </p:txBody>
      </p:sp>
      <p:sp>
        <p:nvSpPr>
          <p:cNvPr id="21" name="Rectangle 20"/>
          <p:cNvSpPr/>
          <p:nvPr/>
        </p:nvSpPr>
        <p:spPr>
          <a:xfrm>
            <a:off x="618369"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Technet.microsoft.com/evalcenter</a:t>
            </a:r>
          </a:p>
        </p:txBody>
      </p:sp>
      <p:pic>
        <p:nvPicPr>
          <p:cNvPr id="22"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18188"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p:nvPr/>
        </p:nvSpPr>
        <p:spPr>
          <a:xfrm>
            <a:off x="4338257"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a:t>
            </a:r>
            <a:r>
              <a:rPr lang="en-US" sz="1273" kern="0" dirty="0" err="1">
                <a:solidFill>
                  <a:srgbClr val="FFFFFF"/>
                </a:solidFill>
                <a:ea typeface="MS PGothic" pitchFamily="34" charset="-128"/>
              </a:rPr>
              <a:t>virtuallabs</a:t>
            </a:r>
            <a:endParaRPr lang="en-US" sz="1273" kern="0" dirty="0">
              <a:solidFill>
                <a:srgbClr val="FFFFFF"/>
              </a:solidFill>
              <a:ea typeface="MS PGothic" pitchFamily="34" charset="-128"/>
            </a:endParaRPr>
          </a:p>
        </p:txBody>
      </p:sp>
      <p:pic>
        <p:nvPicPr>
          <p:cNvPr id="26"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8076"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a:xfrm>
            <a:off x="8067833" y="5734454"/>
            <a:ext cx="3057655" cy="479676"/>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microsoftvirtualacademy.com </a:t>
            </a:r>
          </a:p>
        </p:txBody>
      </p:sp>
      <p:pic>
        <p:nvPicPr>
          <p:cNvPr id="29"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7654" y="5765165"/>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7476"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At the TechNet Evaluation Center you can download free, trial versions of Microsoft software, with no feature limits. Dozens of trials are available – all at no cost.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Try Windows Server 2012 R2 for up to 180 days.  Download the Windows 8.1 Enterprise 90-day evaluation. Or try Microsoft Azure at no-cost for up to 90 days.</a:t>
            </a:r>
          </a:p>
        </p:txBody>
      </p:sp>
      <p:sp>
        <p:nvSpPr>
          <p:cNvPr id="24" name="TextBox 23"/>
          <p:cNvSpPr txBox="1"/>
          <p:nvPr/>
        </p:nvSpPr>
        <p:spPr>
          <a:xfrm>
            <a:off x="4339813" y="2977551"/>
            <a:ext cx="3526060" cy="2015728"/>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Hands On Labs offer virtual environments that will take you through guided, technically deep product learning experience.</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in labs that you can complete in 90 minutes or less. There is no complex setup or installation is required to use TechNet Virtual Labs.   </a:t>
            </a:r>
          </a:p>
        </p:txBody>
      </p:sp>
      <p:sp>
        <p:nvSpPr>
          <p:cNvPr id="27" name="TextBox 26"/>
          <p:cNvSpPr txBox="1"/>
          <p:nvPr/>
        </p:nvSpPr>
        <p:spPr>
          <a:xfrm>
            <a:off x="8066279"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Virtual Academy provides free online training on the IT scenarios that are important to your company and your career.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and boost your IT skills with over 100 courses across more than 15 Microsoft technologies including Windows Server, Windows 8</a:t>
            </a:r>
            <a:r>
              <a:rPr lang="en-US" sz="1175" kern="0">
                <a:gradFill>
                  <a:gsLst>
                    <a:gs pos="2917">
                      <a:srgbClr val="505050"/>
                    </a:gs>
                    <a:gs pos="30000">
                      <a:srgbClr val="505050"/>
                    </a:gs>
                  </a:gsLst>
                  <a:lin ang="5400000" scaled="0"/>
                </a:gradFill>
                <a:ea typeface="MS PGothic" pitchFamily="34" charset="-128"/>
              </a:rPr>
              <a:t>, Microsoft </a:t>
            </a:r>
            <a:r>
              <a:rPr lang="en-US" sz="1175" kern="0" dirty="0">
                <a:gradFill>
                  <a:gsLst>
                    <a:gs pos="2917">
                      <a:srgbClr val="505050"/>
                    </a:gs>
                    <a:gs pos="30000">
                      <a:srgbClr val="505050"/>
                    </a:gs>
                  </a:gsLst>
                  <a:lin ang="5400000" scaled="0"/>
                </a:gradFill>
                <a:ea typeface="MS PGothic" pitchFamily="34" charset="-128"/>
              </a:rPr>
              <a:t>Azure, Office 365, virtualization, Windows Phone, and more. </a:t>
            </a:r>
          </a:p>
        </p:txBody>
      </p:sp>
      <p:sp>
        <p:nvSpPr>
          <p:cNvPr id="3" name="TextBox 2"/>
          <p:cNvSpPr txBox="1"/>
          <p:nvPr/>
        </p:nvSpPr>
        <p:spPr>
          <a:xfrm>
            <a:off x="4414782" y="1221806"/>
            <a:ext cx="3451091" cy="621968"/>
          </a:xfrm>
          <a:prstGeom prst="rect">
            <a:avLst/>
          </a:prstGeom>
          <a:noFill/>
        </p:spPr>
        <p:txBody>
          <a:bodyPr wrap="square" lIns="179259" tIns="143407" rIns="179259" bIns="143407" rtlCol="0">
            <a:spAutoFit/>
          </a:bodyPr>
          <a:lstStyle/>
          <a:p>
            <a:pPr defTabSz="913957">
              <a:lnSpc>
                <a:spcPct val="90000"/>
              </a:lnSpc>
              <a:spcAft>
                <a:spcPts val="588"/>
              </a:spcAft>
            </a:pPr>
            <a:r>
              <a:rPr lang="en-US" sz="2353" kern="0" dirty="0">
                <a:solidFill>
                  <a:srgbClr val="EFEFEF"/>
                </a:solidFill>
                <a:ea typeface="MS PGothic" pitchFamily="34" charset="-128"/>
              </a:rPr>
              <a:t>TechNet Virtual Labs</a:t>
            </a:r>
          </a:p>
        </p:txBody>
      </p:sp>
    </p:spTree>
    <p:extLst>
      <p:ext uri="{BB962C8B-B14F-4D97-AF65-F5344CB8AC3E}">
        <p14:creationId xmlns:p14="http://schemas.microsoft.com/office/powerpoint/2010/main" val="311067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546" y="93576"/>
            <a:ext cx="10515600" cy="737697"/>
          </a:xfrm>
        </p:spPr>
        <p:txBody>
          <a:bodyPr/>
          <a:lstStyle/>
          <a:p>
            <a:r>
              <a:rPr lang="en-US" dirty="0"/>
              <a:t>More Resources</a:t>
            </a:r>
          </a:p>
        </p:txBody>
      </p:sp>
      <p:graphicFrame>
        <p:nvGraphicFramePr>
          <p:cNvPr id="3" name="Table 2">
            <a:extLst>
              <a:ext uri="{FF2B5EF4-FFF2-40B4-BE49-F238E27FC236}">
                <a16:creationId xmlns:a16="http://schemas.microsoft.com/office/drawing/2014/main" xmlns="" id="{89B86B2B-93A6-4089-B749-CEB671328547}"/>
              </a:ext>
            </a:extLst>
          </p:cNvPr>
          <p:cNvGraphicFramePr>
            <a:graphicFrameLocks noGrp="1"/>
          </p:cNvGraphicFramePr>
          <p:nvPr>
            <p:extLst/>
          </p:nvPr>
        </p:nvGraphicFramePr>
        <p:xfrm>
          <a:off x="504000" y="1519275"/>
          <a:ext cx="11289600" cy="3428625"/>
        </p:xfrm>
        <a:graphic>
          <a:graphicData uri="http://schemas.openxmlformats.org/drawingml/2006/table">
            <a:tbl>
              <a:tblPr firstRow="1" firstCol="1">
                <a:tableStyleId>{5C22544A-7EE6-4342-B048-85BDC9FD1C3A}</a:tableStyleId>
              </a:tblPr>
              <a:tblGrid>
                <a:gridCol w="5390328">
                  <a:extLst>
                    <a:ext uri="{9D8B030D-6E8A-4147-A177-3AD203B41FA5}">
                      <a16:colId xmlns:a16="http://schemas.microsoft.com/office/drawing/2014/main" xmlns="" val="3887258380"/>
                    </a:ext>
                  </a:extLst>
                </a:gridCol>
                <a:gridCol w="5899272">
                  <a:extLst>
                    <a:ext uri="{9D8B030D-6E8A-4147-A177-3AD203B41FA5}">
                      <a16:colId xmlns:a16="http://schemas.microsoft.com/office/drawing/2014/main" xmlns="" val="2883612874"/>
                    </a:ext>
                  </a:extLst>
                </a:gridCol>
              </a:tblGrid>
              <a:tr h="432431">
                <a:tc>
                  <a:txBody>
                    <a:bodyPr/>
                    <a:lstStyle/>
                    <a:p>
                      <a:pPr algn="l" rtl="0" fontAlgn="b"/>
                      <a:r>
                        <a:rPr lang="en-US" sz="3200" u="none" strike="noStrike" dirty="0">
                          <a:effectLst/>
                        </a:rPr>
                        <a:t>Resource</a:t>
                      </a:r>
                      <a:endParaRPr lang="en-US" sz="3200" b="1" i="0" u="none" strike="noStrike" dirty="0">
                        <a:solidFill>
                          <a:srgbClr val="FFFFFF"/>
                        </a:solidFill>
                        <a:effectLst/>
                        <a:latin typeface="Calibri" panose="020F0502020204030204" pitchFamily="34" charset="0"/>
                      </a:endParaRPr>
                    </a:p>
                  </a:txBody>
                  <a:tcPr marL="7620" marR="7620" marT="7620" anchor="b"/>
                </a:tc>
                <a:tc>
                  <a:txBody>
                    <a:bodyPr/>
                    <a:lstStyle/>
                    <a:p>
                      <a:pPr algn="l" rtl="0" fontAlgn="b"/>
                      <a:r>
                        <a:rPr lang="en-US" sz="3200" u="none" strike="noStrike">
                          <a:effectLst/>
                        </a:rPr>
                        <a:t>Link</a:t>
                      </a:r>
                      <a:endParaRPr lang="en-US" sz="3200" b="1" i="0" u="none" strike="noStrike">
                        <a:solidFill>
                          <a:srgbClr val="FFFFFF"/>
                        </a:solidFill>
                        <a:effectLst/>
                        <a:latin typeface="Calibri" panose="020F0502020204030204" pitchFamily="34" charset="0"/>
                      </a:endParaRPr>
                    </a:p>
                  </a:txBody>
                  <a:tcPr marL="7620" marR="7620" marT="7620" anchor="b"/>
                </a:tc>
                <a:extLst>
                  <a:ext uri="{0D108BD9-81ED-4DB2-BD59-A6C34878D82A}">
                    <a16:rowId xmlns:a16="http://schemas.microsoft.com/office/drawing/2014/main" xmlns="" val="2079215054"/>
                  </a:ext>
                </a:extLst>
              </a:tr>
              <a:tr h="483034">
                <a:tc>
                  <a:txBody>
                    <a:bodyPr/>
                    <a:lstStyle/>
                    <a:p>
                      <a:pPr algn="l" rtl="0" fontAlgn="b"/>
                      <a:r>
                        <a:rPr lang="en-US" sz="2400" u="none" strike="noStrike">
                          <a:effectLst/>
                        </a:rPr>
                        <a:t>Virtual Academy Videos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https://mva.microsoft.com/product-training/microsoft-azure#!jobf=IT%20Pros&amp;lang=1033</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xmlns="" val="2407753460"/>
                  </a:ext>
                </a:extLst>
              </a:tr>
              <a:tr h="358826">
                <a:tc>
                  <a:txBody>
                    <a:bodyPr/>
                    <a:lstStyle/>
                    <a:p>
                      <a:pPr algn="l" rtl="0" fontAlgn="b"/>
                      <a:r>
                        <a:rPr lang="en-US" sz="2400" u="none" strike="noStrike">
                          <a:effectLst/>
                        </a:rPr>
                        <a:t>Various On-line training</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https://www.microsoft.com/en-us/learning/azure-training.aspx</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xmlns="" val="4026119036"/>
                  </a:ext>
                </a:extLst>
              </a:tr>
              <a:tr h="358826">
                <a:tc>
                  <a:txBody>
                    <a:bodyPr/>
                    <a:lstStyle/>
                    <a:p>
                      <a:pPr algn="l" rtl="0" fontAlgn="b"/>
                      <a:r>
                        <a:rPr lang="en-US" sz="2400" u="none" strike="noStrike">
                          <a:effectLst/>
                        </a:rPr>
                        <a:t>Visual Studio Developer Incentives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4"/>
                        </a:rPr>
                        <a:t>https://www.visualstudio.com/dev-essentials/</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xmlns="" val="1837020724"/>
                  </a:ext>
                </a:extLst>
              </a:tr>
              <a:tr h="471534">
                <a:tc>
                  <a:txBody>
                    <a:bodyPr/>
                    <a:lstStyle/>
                    <a:p>
                      <a:pPr algn="l" rtl="0" fontAlgn="b"/>
                      <a:r>
                        <a:rPr lang="en-US" sz="2400" u="none" strike="noStrike">
                          <a:effectLst/>
                        </a:rPr>
                        <a:t>Azure training for AWS professionals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5"/>
                        </a:rPr>
                        <a:t>https://openedx.microsoft.com/courses/course-v1%3AMicrosoft%2BAzure213x%2B2016_T4/</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xmlns="" val="2383721050"/>
                  </a:ext>
                </a:extLst>
              </a:tr>
              <a:tr h="548265">
                <a:tc>
                  <a:txBody>
                    <a:bodyPr/>
                    <a:lstStyle/>
                    <a:p>
                      <a:pPr algn="l" rtl="0" fontAlgn="b"/>
                      <a:r>
                        <a:rPr lang="en-US" sz="2400" u="none" strike="noStrike">
                          <a:effectLst/>
                        </a:rPr>
                        <a:t>Microsoft Azure for IT Pros Content Series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dirty="0">
                          <a:effectLst/>
                          <a:hlinkClick r:id="rId6"/>
                        </a:rPr>
                        <a:t>https://mva.microsoft.com/search/SearchResults.aspx#!q=Microsoft%20Azure%20for%20IT%20Pros%20content%20series&amp;lang=1033</a:t>
                      </a:r>
                      <a:r>
                        <a:rPr lang="en-US" sz="1600" u="sng" strike="noStrike" dirty="0">
                          <a:effectLst/>
                        </a:rPr>
                        <a:t> </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xmlns="" val="3725432044"/>
                  </a:ext>
                </a:extLst>
              </a:tr>
              <a:tr h="358826">
                <a:tc>
                  <a:txBody>
                    <a:bodyPr/>
                    <a:lstStyle/>
                    <a:p>
                      <a:pPr algn="l" rtl="0" fontAlgn="b"/>
                      <a:r>
                        <a:rPr lang="en-US" sz="2400" u="none" strike="noStrike">
                          <a:effectLst/>
                        </a:rPr>
                        <a:t>LinkedIn Learning Center</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fontAlgn="b"/>
                      <a:r>
                        <a:rPr lang="en-US" sz="1600" u="sng" strike="noStrike" dirty="0">
                          <a:effectLst/>
                          <a:hlinkClick r:id="rId7"/>
                        </a:rPr>
                        <a:t>https://learning.linkedin.com/in/overview</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xmlns="" val="2317597407"/>
                  </a:ext>
                </a:extLst>
              </a:tr>
            </a:tbl>
          </a:graphicData>
        </a:graphic>
      </p:graphicFrame>
      <p:sp>
        <p:nvSpPr>
          <p:cNvPr id="5" name="Rectangle 4">
            <a:extLst>
              <a:ext uri="{FF2B5EF4-FFF2-40B4-BE49-F238E27FC236}">
                <a16:creationId xmlns:a16="http://schemas.microsoft.com/office/drawing/2014/main" xmlns="" id="{FA521D52-F5BD-4BF7-B5DE-CED743A605A6}"/>
              </a:ext>
            </a:extLst>
          </p:cNvPr>
          <p:cNvSpPr/>
          <p:nvPr/>
        </p:nvSpPr>
        <p:spPr>
          <a:xfrm>
            <a:off x="1104000" y="5445835"/>
            <a:ext cx="9336000" cy="954107"/>
          </a:xfrm>
          <a:prstGeom prst="rect">
            <a:avLst/>
          </a:prstGeom>
        </p:spPr>
        <p:txBody>
          <a:bodyPr wrap="square">
            <a:spAutoFit/>
          </a:bodyPr>
          <a:lstStyle/>
          <a:p>
            <a:r>
              <a:rPr lang="en-US" sz="2800" dirty="0">
                <a:solidFill>
                  <a:prstClr val="black"/>
                </a:solidFill>
              </a:rPr>
              <a:t>Microsoft Learning</a:t>
            </a:r>
          </a:p>
          <a:p>
            <a:r>
              <a:rPr lang="en-US" sz="2800" dirty="0">
                <a:solidFill>
                  <a:prstClr val="black"/>
                </a:solidFill>
                <a:hlinkClick r:id="rId8"/>
              </a:rPr>
              <a:t>https://www.microsoft.com/en-us/learning/default.aspx</a:t>
            </a:r>
            <a:r>
              <a:rPr lang="en-US" sz="2800" dirty="0">
                <a:solidFill>
                  <a:prstClr val="black"/>
                </a:solidFill>
              </a:rPr>
              <a:t> </a:t>
            </a:r>
          </a:p>
        </p:txBody>
      </p:sp>
    </p:spTree>
    <p:extLst>
      <p:ext uri="{BB962C8B-B14F-4D97-AF65-F5344CB8AC3E}">
        <p14:creationId xmlns:p14="http://schemas.microsoft.com/office/powerpoint/2010/main" val="3165087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3271" y="5132439"/>
            <a:ext cx="3921529" cy="1460779"/>
          </a:xfrm>
        </p:spPr>
        <p:txBody>
          <a:bodyPr/>
          <a:lstStyle/>
          <a:p>
            <a:r>
              <a:rPr lang="en-US" b="1" dirty="0"/>
              <a:t>Coach Culbertson</a:t>
            </a:r>
          </a:p>
          <a:p>
            <a:r>
              <a:rPr lang="en-US" dirty="0"/>
              <a:t>Friendly Neighborhood Instructor</a:t>
            </a:r>
          </a:p>
          <a:p>
            <a:r>
              <a:rPr lang="en-US" dirty="0"/>
              <a:t>Directions Training</a:t>
            </a:r>
          </a:p>
        </p:txBody>
      </p:sp>
      <p:sp>
        <p:nvSpPr>
          <p:cNvPr id="2" name="Title 1"/>
          <p:cNvSpPr>
            <a:spLocks noGrp="1"/>
          </p:cNvSpPr>
          <p:nvPr>
            <p:ph type="ctrTitle"/>
          </p:nvPr>
        </p:nvSpPr>
        <p:spPr>
          <a:solidFill>
            <a:srgbClr val="007233"/>
          </a:solidFill>
        </p:spPr>
        <p:txBody>
          <a:bodyPr/>
          <a:lstStyle/>
          <a:p>
            <a:r>
              <a:rPr lang="en-US" sz="3200" dirty="0"/>
              <a:t>Operational Readiness </a:t>
            </a:r>
          </a:p>
        </p:txBody>
      </p:sp>
      <p:sp>
        <p:nvSpPr>
          <p:cNvPr id="5" name="Subtitle 3"/>
          <p:cNvSpPr txBox="1">
            <a:spLocks/>
          </p:cNvSpPr>
          <p:nvPr/>
        </p:nvSpPr>
        <p:spPr bwMode="auto">
          <a:xfrm>
            <a:off x="4114800" y="5132438"/>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r>
              <a:rPr lang="en-US" b="1" dirty="0"/>
              <a:t>Damon </a:t>
            </a:r>
            <a:r>
              <a:rPr lang="en-US" b="1" dirty="0" err="1"/>
              <a:t>Ronco</a:t>
            </a:r>
            <a:endParaRPr lang="en-US" b="1" dirty="0"/>
          </a:p>
          <a:p>
            <a:r>
              <a:rPr lang="en-US" dirty="0"/>
              <a:t>Azure Technology Solutions Professional</a:t>
            </a:r>
          </a:p>
          <a:p>
            <a:r>
              <a:rPr lang="en-US" dirty="0"/>
              <a:t>Microsoft</a:t>
            </a:r>
          </a:p>
        </p:txBody>
      </p:sp>
    </p:spTree>
    <p:extLst>
      <p:ext uri="{BB962C8B-B14F-4D97-AF65-F5344CB8AC3E}">
        <p14:creationId xmlns:p14="http://schemas.microsoft.com/office/powerpoint/2010/main" val="336851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for Operations (10-15%)</a:t>
            </a:r>
          </a:p>
        </p:txBody>
      </p:sp>
      <p:sp>
        <p:nvSpPr>
          <p:cNvPr id="3" name="Content Placeholder 2"/>
          <p:cNvSpPr>
            <a:spLocks noGrp="1"/>
          </p:cNvSpPr>
          <p:nvPr>
            <p:ph idx="1"/>
          </p:nvPr>
        </p:nvSpPr>
        <p:spPr>
          <a:xfrm>
            <a:off x="322117" y="1825625"/>
            <a:ext cx="11689773" cy="4793384"/>
          </a:xfrm>
        </p:spPr>
        <p:txBody>
          <a:bodyPr>
            <a:normAutofit fontScale="92500" lnSpcReduction="10000"/>
          </a:bodyPr>
          <a:lstStyle/>
          <a:p>
            <a:pPr fontAlgn="base"/>
            <a:r>
              <a:rPr lang="en-US" dirty="0"/>
              <a:t>Design an application monitoring and alerting strategy </a:t>
            </a:r>
          </a:p>
          <a:p>
            <a:pPr lvl="1" fontAlgn="base"/>
            <a:r>
              <a:rPr lang="en-US" dirty="0"/>
              <a:t>Determine the appropriate Microsoft products and services for monitoring applications on Azure; define solutions for analyzing logs and enabling alerts using Azure Log Analytics; define solutions for analyzing performance metrics and enabling alerts using Azure Monitor; define a solution for monitoring applications and enabling alerts using Application Insights </a:t>
            </a:r>
          </a:p>
          <a:p>
            <a:pPr fontAlgn="base"/>
            <a:r>
              <a:rPr lang="en-US" dirty="0"/>
              <a:t>Design a platform monitoring and alerting strategy </a:t>
            </a:r>
          </a:p>
          <a:p>
            <a:pPr lvl="1" fontAlgn="base"/>
            <a:r>
              <a:rPr lang="en-US" dirty="0"/>
              <a:t>Determine the appropriate Microsoft products and services for monitoring Azure platform solutions; define a monitoring solution using Azure Health, Azure Advisor, and Activity Log; define a monitoring solution for Azure Networks using Log Analytics and Network Watcher service; monitor security with Azure Security Center</a:t>
            </a:r>
          </a:p>
          <a:p>
            <a:pPr fontAlgn="base"/>
            <a:r>
              <a:rPr lang="en-US" dirty="0"/>
              <a:t>Design an operations automation strategy </a:t>
            </a:r>
          </a:p>
          <a:p>
            <a:pPr lvl="1" fontAlgn="base"/>
            <a:r>
              <a:rPr lang="en-US" dirty="0"/>
              <a:t>Determine when to use Azure Automation, Chef, Puppet, PowerShell, Desired State Configuration (DSC), Event Grid, and Azure Logic Apps; define a strategy for auto-scaling; define a strategy for enabling periodic processes and tasks</a:t>
            </a:r>
          </a:p>
        </p:txBody>
      </p:sp>
    </p:spTree>
    <p:extLst>
      <p:ext uri="{BB962C8B-B14F-4D97-AF65-F5344CB8AC3E}">
        <p14:creationId xmlns:p14="http://schemas.microsoft.com/office/powerpoint/2010/main" val="2733872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2"/>
            <a:ext cx="2723282" cy="342335"/>
          </a:xfrm>
          <a:prstGeom prst="rect">
            <a:avLst/>
          </a:prstGeom>
          <a:noFill/>
        </p:spPr>
        <p:txBody>
          <a:bodyPr wrap="none" lIns="179285" tIns="143428" rIns="179285" bIns="143428" rtlCol="0">
            <a:noAutofit/>
          </a:bodyPr>
          <a:lstStyle/>
          <a:p>
            <a:pPr defTabSz="914056">
              <a:lnSpc>
                <a:spcPct val="90000"/>
              </a:lnSpc>
              <a:spcAft>
                <a:spcPts val="588"/>
              </a:spcAft>
              <a:defRPr/>
            </a:pPr>
            <a:r>
              <a:rPr lang="de-DE" sz="1176" dirty="0">
                <a:solidFill>
                  <a:srgbClr val="FFFFFF">
                    <a:lumMod val="50000"/>
                  </a:srgbClr>
                </a:solidFill>
                <a:latin typeface="Segoe UI Light"/>
              </a:rPr>
              <a:t>http://azureplatform.azurewebsites.net/</a:t>
            </a:r>
            <a:endParaRPr lang="en-US" sz="1176" dirty="0">
              <a:solidFill>
                <a:srgbClr val="FFFFFF">
                  <a:lumMod val="50000"/>
                </a:srgbClr>
              </a:solidFill>
              <a:latin typeface="Segoe UI Light"/>
            </a:endParaRPr>
          </a:p>
        </p:txBody>
      </p:sp>
      <p:sp>
        <p:nvSpPr>
          <p:cNvPr id="17" name="TextBox 16"/>
          <p:cNvSpPr txBox="1"/>
          <p:nvPr/>
        </p:nvSpPr>
        <p:spPr>
          <a:xfrm rot="16200000">
            <a:off x="10957333" y="6152857"/>
            <a:ext cx="1755247" cy="343710"/>
          </a:xfrm>
          <a:prstGeom prst="rect">
            <a:avLst/>
          </a:prstGeom>
          <a:noFill/>
        </p:spPr>
        <p:txBody>
          <a:bodyPr wrap="none" lIns="179285" tIns="143428" rIns="179285" bIns="143428" rtlCol="0">
            <a:noAutofit/>
          </a:bodyPr>
          <a:lstStyle/>
          <a:p>
            <a:pPr algn="r" defTabSz="914056">
              <a:lnSpc>
                <a:spcPct val="90000"/>
              </a:lnSpc>
              <a:spcAft>
                <a:spcPts val="588"/>
              </a:spcAft>
              <a:defRPr/>
            </a:pPr>
            <a:r>
              <a:rPr lang="de-DE" sz="1176" dirty="0">
                <a:solidFill>
                  <a:srgbClr val="FFFFFF">
                    <a:lumMod val="50000"/>
                  </a:srgbClr>
                </a:solidFill>
                <a:latin typeface="Segoe UI Light"/>
              </a:rPr>
              <a:t>* Preview Services</a:t>
            </a:r>
            <a:endParaRPr lang="en-US" sz="1176"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962819" y="4385356"/>
            <a:ext cx="3019425" cy="1638300"/>
          </a:xfrm>
          <a:prstGeom prst="rect">
            <a:avLst/>
          </a:prstGeom>
        </p:spPr>
      </p:pic>
      <p:pic>
        <p:nvPicPr>
          <p:cNvPr id="8" name="Picture 7"/>
          <p:cNvPicPr>
            <a:picLocks noChangeAspect="1"/>
          </p:cNvPicPr>
          <p:nvPr/>
        </p:nvPicPr>
        <p:blipFill>
          <a:blip r:embed="rId4"/>
          <a:stretch>
            <a:fillRect/>
          </a:stretch>
        </p:blipFill>
        <p:spPr>
          <a:xfrm>
            <a:off x="971551" y="2230738"/>
            <a:ext cx="2976563" cy="2109788"/>
          </a:xfrm>
          <a:prstGeom prst="rect">
            <a:avLst/>
          </a:prstGeom>
        </p:spPr>
      </p:pic>
      <p:pic>
        <p:nvPicPr>
          <p:cNvPr id="9" name="Picture 8"/>
          <p:cNvPicPr>
            <a:picLocks noChangeAspect="1"/>
          </p:cNvPicPr>
          <p:nvPr/>
        </p:nvPicPr>
        <p:blipFill>
          <a:blip r:embed="rId5"/>
          <a:stretch>
            <a:fillRect/>
          </a:stretch>
        </p:blipFill>
        <p:spPr>
          <a:xfrm>
            <a:off x="984251" y="143137"/>
            <a:ext cx="2957513" cy="2095500"/>
          </a:xfrm>
          <a:prstGeom prst="rect">
            <a:avLst/>
          </a:prstGeom>
        </p:spPr>
      </p:pic>
      <p:pic>
        <p:nvPicPr>
          <p:cNvPr id="23" name="Picture 22"/>
          <p:cNvPicPr>
            <a:picLocks noChangeAspect="1"/>
          </p:cNvPicPr>
          <p:nvPr/>
        </p:nvPicPr>
        <p:blipFill rotWithShape="1">
          <a:blip r:embed="rId6"/>
          <a:srcRect b="7848"/>
          <a:stretch/>
        </p:blipFill>
        <p:spPr>
          <a:xfrm>
            <a:off x="969169" y="6112560"/>
            <a:ext cx="10253663" cy="697815"/>
          </a:xfrm>
          <a:prstGeom prst="rect">
            <a:avLst/>
          </a:prstGeom>
        </p:spPr>
      </p:pic>
      <p:pic>
        <p:nvPicPr>
          <p:cNvPr id="19" name="Picture 18"/>
          <p:cNvPicPr>
            <a:picLocks noChangeAspect="1"/>
          </p:cNvPicPr>
          <p:nvPr/>
        </p:nvPicPr>
        <p:blipFill>
          <a:blip r:embed="rId7"/>
          <a:stretch>
            <a:fillRect/>
          </a:stretch>
        </p:blipFill>
        <p:spPr>
          <a:xfrm>
            <a:off x="8224838" y="106241"/>
            <a:ext cx="2957513" cy="2095500"/>
          </a:xfrm>
          <a:prstGeom prst="rect">
            <a:avLst/>
          </a:prstGeom>
        </p:spPr>
      </p:pic>
      <p:pic>
        <p:nvPicPr>
          <p:cNvPr id="20" name="Picture 19"/>
          <p:cNvPicPr>
            <a:picLocks noChangeAspect="1"/>
          </p:cNvPicPr>
          <p:nvPr/>
        </p:nvPicPr>
        <p:blipFill>
          <a:blip r:embed="rId8"/>
          <a:stretch>
            <a:fillRect/>
          </a:stretch>
        </p:blipFill>
        <p:spPr>
          <a:xfrm>
            <a:off x="8231188" y="2241812"/>
            <a:ext cx="3019425" cy="1662113"/>
          </a:xfrm>
          <a:prstGeom prst="rect">
            <a:avLst/>
          </a:prstGeom>
        </p:spPr>
      </p:pic>
      <p:pic>
        <p:nvPicPr>
          <p:cNvPr id="21" name="Picture 20"/>
          <p:cNvPicPr>
            <a:picLocks noChangeAspect="1"/>
          </p:cNvPicPr>
          <p:nvPr/>
        </p:nvPicPr>
        <p:blipFill>
          <a:blip r:embed="rId9"/>
          <a:stretch>
            <a:fillRect/>
          </a:stretch>
        </p:blipFill>
        <p:spPr>
          <a:xfrm>
            <a:off x="8248450" y="3949254"/>
            <a:ext cx="2943225" cy="2114550"/>
          </a:xfrm>
          <a:prstGeom prst="rect">
            <a:avLst/>
          </a:prstGeom>
        </p:spPr>
      </p:pic>
      <p:pic>
        <p:nvPicPr>
          <p:cNvPr id="14" name="Picture 13"/>
          <p:cNvPicPr>
            <a:picLocks noChangeAspect="1"/>
          </p:cNvPicPr>
          <p:nvPr/>
        </p:nvPicPr>
        <p:blipFill>
          <a:blip r:embed="rId10"/>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a:stretch>
            <a:fillRect/>
          </a:stretch>
        </p:blipFill>
        <p:spPr>
          <a:xfrm>
            <a:off x="4639368" y="2239516"/>
            <a:ext cx="2962275" cy="1690688"/>
          </a:xfrm>
          <a:prstGeom prst="rect">
            <a:avLst/>
          </a:prstGeom>
        </p:spPr>
      </p:pic>
      <p:pic>
        <p:nvPicPr>
          <p:cNvPr id="18" name="Picture 17"/>
          <p:cNvPicPr>
            <a:picLocks noChangeAspect="1"/>
          </p:cNvPicPr>
          <p:nvPr/>
        </p:nvPicPr>
        <p:blipFill>
          <a:blip r:embed="rId12"/>
          <a:stretch>
            <a:fillRect/>
          </a:stretch>
        </p:blipFill>
        <p:spPr>
          <a:xfrm>
            <a:off x="4633018" y="3923854"/>
            <a:ext cx="2981325" cy="2138363"/>
          </a:xfrm>
          <a:prstGeom prst="rect">
            <a:avLst/>
          </a:prstGeom>
        </p:spPr>
      </p:pic>
      <p:sp>
        <p:nvSpPr>
          <p:cNvPr id="2" name="Rectangle 1">
            <a:extLst>
              <a:ext uri="{FF2B5EF4-FFF2-40B4-BE49-F238E27FC236}">
                <a16:creationId xmlns:a16="http://schemas.microsoft.com/office/drawing/2014/main" xmlns="" id="{89A5B917-1FD1-43C0-80CD-8EDC4716DCA1}"/>
              </a:ext>
            </a:extLst>
          </p:cNvPr>
          <p:cNvSpPr/>
          <p:nvPr/>
        </p:nvSpPr>
        <p:spPr>
          <a:xfrm>
            <a:off x="832513" y="6100450"/>
            <a:ext cx="10658902" cy="709783"/>
          </a:xfrm>
          <a:prstGeom prst="rect">
            <a:avLst/>
          </a:prstGeom>
          <a:noFill/>
          <a:ln w="539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Tree>
    <p:extLst>
      <p:ext uri="{BB962C8B-B14F-4D97-AF65-F5344CB8AC3E}">
        <p14:creationId xmlns:p14="http://schemas.microsoft.com/office/powerpoint/2010/main" val="67268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00A25A-9C14-4327-AE09-FFD3130367A7}"/>
              </a:ext>
            </a:extLst>
          </p:cNvPr>
          <p:cNvSpPr>
            <a:spLocks noGrp="1"/>
          </p:cNvSpPr>
          <p:nvPr>
            <p:ph type="title"/>
          </p:nvPr>
        </p:nvSpPr>
        <p:spPr/>
        <p:txBody>
          <a:bodyPr/>
          <a:lstStyle/>
          <a:p>
            <a:r>
              <a:rPr lang="en-US" dirty="0"/>
              <a:t>Microsoft Products and Services – Platform Services</a:t>
            </a:r>
          </a:p>
        </p:txBody>
      </p:sp>
      <p:sp>
        <p:nvSpPr>
          <p:cNvPr id="4" name="Content Placeholder 3">
            <a:extLst>
              <a:ext uri="{FF2B5EF4-FFF2-40B4-BE49-F238E27FC236}">
                <a16:creationId xmlns:a16="http://schemas.microsoft.com/office/drawing/2014/main" xmlns="" id="{2554354D-DEBB-463D-94C2-268ED48EB6D0}"/>
              </a:ext>
            </a:extLst>
          </p:cNvPr>
          <p:cNvSpPr>
            <a:spLocks noGrp="1"/>
          </p:cNvSpPr>
          <p:nvPr>
            <p:ph idx="1"/>
          </p:nvPr>
        </p:nvSpPr>
        <p:spPr/>
        <p:txBody>
          <a:bodyPr/>
          <a:lstStyle/>
          <a:p>
            <a:pPr marL="0" indent="0">
              <a:buNone/>
            </a:pPr>
            <a:r>
              <a:rPr lang="en-US" dirty="0"/>
              <a:t>Azure Monitor </a:t>
            </a:r>
          </a:p>
          <a:p>
            <a:pPr marL="457200" lvl="1" indent="0">
              <a:buNone/>
            </a:pPr>
            <a:r>
              <a:rPr lang="en-US" dirty="0"/>
              <a:t>Enables basic monitoring for Azure service by allowing collection of </a:t>
            </a:r>
            <a:r>
              <a:rPr lang="en-US" b="1" dirty="0"/>
              <a:t>Metrics</a:t>
            </a:r>
            <a:r>
              <a:rPr lang="en-US" dirty="0"/>
              <a:t>, </a:t>
            </a:r>
            <a:r>
              <a:rPr lang="en-US" b="1" dirty="0"/>
              <a:t>Activity Logs</a:t>
            </a:r>
            <a:r>
              <a:rPr lang="en-US" dirty="0"/>
              <a:t>, and </a:t>
            </a:r>
            <a:r>
              <a:rPr lang="en-US" b="1" dirty="0"/>
              <a:t>Diagnostic logs</a:t>
            </a:r>
          </a:p>
          <a:p>
            <a:pPr marL="0" indent="0">
              <a:buNone/>
            </a:pPr>
            <a:r>
              <a:rPr lang="en-US" dirty="0"/>
              <a:t>Azure Service Health</a:t>
            </a:r>
          </a:p>
          <a:p>
            <a:pPr marL="457200" lvl="1" indent="0">
              <a:buNone/>
            </a:pPr>
            <a:r>
              <a:rPr lang="en-US" dirty="0"/>
              <a:t>Identifies any issues with Azure services</a:t>
            </a:r>
          </a:p>
          <a:p>
            <a:pPr marL="0" indent="0">
              <a:buNone/>
            </a:pPr>
            <a:r>
              <a:rPr lang="en-US" dirty="0"/>
              <a:t>Azure Advisor</a:t>
            </a:r>
          </a:p>
          <a:p>
            <a:pPr marL="457200" lvl="1" indent="0">
              <a:buNone/>
            </a:pPr>
            <a:r>
              <a:rPr lang="en-US" dirty="0"/>
              <a:t>Recommendations for performance, security, high availability AND reduce your overall Azure spend.</a:t>
            </a:r>
          </a:p>
        </p:txBody>
      </p:sp>
    </p:spTree>
    <p:extLst>
      <p:ext uri="{BB962C8B-B14F-4D97-AF65-F5344CB8AC3E}">
        <p14:creationId xmlns:p14="http://schemas.microsoft.com/office/powerpoint/2010/main" val="1884704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FEC8F8-3C71-490E-A996-E57564434026}"/>
              </a:ext>
            </a:extLst>
          </p:cNvPr>
          <p:cNvSpPr>
            <a:spLocks noGrp="1"/>
          </p:cNvSpPr>
          <p:nvPr>
            <p:ph type="title"/>
          </p:nvPr>
        </p:nvSpPr>
        <p:spPr/>
        <p:txBody>
          <a:bodyPr/>
          <a:lstStyle/>
          <a:p>
            <a:r>
              <a:rPr lang="en-US" dirty="0"/>
              <a:t>Microsoft Products and Services – Application / Infra</a:t>
            </a:r>
          </a:p>
        </p:txBody>
      </p:sp>
      <p:sp>
        <p:nvSpPr>
          <p:cNvPr id="3" name="Content Placeholder 2">
            <a:extLst>
              <a:ext uri="{FF2B5EF4-FFF2-40B4-BE49-F238E27FC236}">
                <a16:creationId xmlns:a16="http://schemas.microsoft.com/office/drawing/2014/main" xmlns="" id="{AD719D37-6FD8-4BA8-9F2F-5778B9471326}"/>
              </a:ext>
            </a:extLst>
          </p:cNvPr>
          <p:cNvSpPr>
            <a:spLocks noGrp="1"/>
          </p:cNvSpPr>
          <p:nvPr>
            <p:ph idx="1"/>
          </p:nvPr>
        </p:nvSpPr>
        <p:spPr>
          <a:xfrm>
            <a:off x="838200" y="1825624"/>
            <a:ext cx="10515600" cy="4460875"/>
          </a:xfrm>
        </p:spPr>
        <p:txBody>
          <a:bodyPr>
            <a:normAutofit fontScale="92500" lnSpcReduction="10000"/>
          </a:bodyPr>
          <a:lstStyle/>
          <a:p>
            <a:r>
              <a:rPr lang="en-US" dirty="0"/>
              <a:t>Application Insights</a:t>
            </a:r>
          </a:p>
          <a:p>
            <a:pPr lvl="1"/>
            <a:r>
              <a:rPr lang="en-US" dirty="0"/>
              <a:t>Application Monitoring; Availability plus performance and deep insights; on-</a:t>
            </a:r>
            <a:r>
              <a:rPr lang="en-US" dirty="0" err="1"/>
              <a:t>premisis</a:t>
            </a:r>
            <a:r>
              <a:rPr lang="en-US" dirty="0"/>
              <a:t> and in the cloud.</a:t>
            </a:r>
          </a:p>
          <a:p>
            <a:r>
              <a:rPr lang="en-US" dirty="0"/>
              <a:t>Log Analytics</a:t>
            </a:r>
          </a:p>
          <a:p>
            <a:pPr lvl="1"/>
            <a:r>
              <a:rPr lang="en-US" dirty="0"/>
              <a:t>Central Role in Azure Monitor: powerful query analytics on logs; complete picture IaaS and </a:t>
            </a:r>
            <a:r>
              <a:rPr lang="en-US" dirty="0" err="1"/>
              <a:t>PasS</a:t>
            </a:r>
            <a:endParaRPr lang="en-US" dirty="0"/>
          </a:p>
          <a:p>
            <a:r>
              <a:rPr lang="en-US" dirty="0"/>
              <a:t>Service Map</a:t>
            </a:r>
          </a:p>
          <a:p>
            <a:pPr lvl="1"/>
            <a:r>
              <a:rPr lang="en-US" dirty="0"/>
              <a:t>Analyze VMs – Integrates events, management solutions, log analytics</a:t>
            </a:r>
          </a:p>
          <a:p>
            <a:r>
              <a:rPr lang="en-US" dirty="0"/>
              <a:t>Network Watcher</a:t>
            </a:r>
          </a:p>
          <a:p>
            <a:pPr lvl="1"/>
            <a:r>
              <a:rPr lang="en-US" dirty="0"/>
              <a:t>Scenario based: Network Performance Monitoring; DNS Traffic Analysis, more</a:t>
            </a:r>
          </a:p>
          <a:p>
            <a:r>
              <a:rPr lang="en-US" dirty="0"/>
              <a:t>Management Solutions </a:t>
            </a:r>
          </a:p>
          <a:p>
            <a:pPr lvl="1"/>
            <a:r>
              <a:rPr lang="en-US" dirty="0"/>
              <a:t>Packaged set of logic to monitor different workloads; Microsoft and third party</a:t>
            </a:r>
          </a:p>
        </p:txBody>
      </p:sp>
    </p:spTree>
    <p:extLst>
      <p:ext uri="{BB962C8B-B14F-4D97-AF65-F5344CB8AC3E}">
        <p14:creationId xmlns:p14="http://schemas.microsoft.com/office/powerpoint/2010/main" val="1755027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Microsoft Product and Services - Shared</a:t>
            </a:r>
          </a:p>
        </p:txBody>
      </p:sp>
      <p:sp>
        <p:nvSpPr>
          <p:cNvPr id="3" name="Content Placeholder 2">
            <a:extLst>
              <a:ext uri="{FF2B5EF4-FFF2-40B4-BE49-F238E27FC236}">
                <a16:creationId xmlns:a16="http://schemas.microsoft.com/office/drawing/2014/main" xmlns="" id="{67BAAB47-E17B-4111-A24F-901686F59202}"/>
              </a:ext>
            </a:extLst>
          </p:cNvPr>
          <p:cNvSpPr>
            <a:spLocks noGrp="1"/>
          </p:cNvSpPr>
          <p:nvPr>
            <p:ph idx="1"/>
          </p:nvPr>
        </p:nvSpPr>
        <p:spPr/>
        <p:txBody>
          <a:bodyPr>
            <a:normAutofit lnSpcReduction="10000"/>
          </a:bodyPr>
          <a:lstStyle/>
          <a:p>
            <a:pPr marL="0" indent="0">
              <a:buNone/>
            </a:pPr>
            <a:r>
              <a:rPr lang="en-US" dirty="0"/>
              <a:t>Shared = Shared by multiple services</a:t>
            </a:r>
          </a:p>
          <a:p>
            <a:endParaRPr lang="en-US" dirty="0"/>
          </a:p>
          <a:p>
            <a:r>
              <a:rPr lang="en-US" dirty="0"/>
              <a:t>Azure Alerts </a:t>
            </a:r>
          </a:p>
          <a:p>
            <a:pPr lvl="1"/>
            <a:r>
              <a:rPr lang="en-US" dirty="0"/>
              <a:t>Proactive Notification; webhooks</a:t>
            </a:r>
          </a:p>
          <a:p>
            <a:r>
              <a:rPr lang="en-US" dirty="0"/>
              <a:t>Azure Dashboards</a:t>
            </a:r>
          </a:p>
          <a:p>
            <a:pPr lvl="1"/>
            <a:r>
              <a:rPr lang="en-US" dirty="0"/>
              <a:t>Visual representation of data</a:t>
            </a:r>
          </a:p>
          <a:p>
            <a:r>
              <a:rPr lang="en-US" dirty="0"/>
              <a:t>Metrics Explorer</a:t>
            </a:r>
          </a:p>
          <a:p>
            <a:pPr lvl="1"/>
            <a:r>
              <a:rPr lang="en-US" dirty="0"/>
              <a:t>Visualization of metrics; can send metrics to Log Analytics</a:t>
            </a:r>
          </a:p>
          <a:p>
            <a:r>
              <a:rPr lang="en-US" dirty="0"/>
              <a:t>Activity Logs</a:t>
            </a:r>
          </a:p>
          <a:p>
            <a:pPr lvl="1"/>
            <a:r>
              <a:rPr lang="en-US" dirty="0"/>
              <a:t>Provides (logs) data on services; including errors</a:t>
            </a:r>
          </a:p>
        </p:txBody>
      </p:sp>
    </p:spTree>
    <p:extLst>
      <p:ext uri="{BB962C8B-B14F-4D97-AF65-F5344CB8AC3E}">
        <p14:creationId xmlns:p14="http://schemas.microsoft.com/office/powerpoint/2010/main" val="2530580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B2EFEB-B3B7-42C3-8FC6-93518FCD308B}"/>
              </a:ext>
            </a:extLst>
          </p:cNvPr>
          <p:cNvSpPr>
            <a:spLocks noGrp="1"/>
          </p:cNvSpPr>
          <p:nvPr>
            <p:ph type="title"/>
          </p:nvPr>
        </p:nvSpPr>
        <p:spPr/>
        <p:txBody>
          <a:bodyPr/>
          <a:lstStyle/>
          <a:p>
            <a:r>
              <a:rPr lang="en-US" dirty="0"/>
              <a:t>Azure Application Insights</a:t>
            </a:r>
          </a:p>
        </p:txBody>
      </p:sp>
      <p:pic>
        <p:nvPicPr>
          <p:cNvPr id="4" name="Picture 3">
            <a:extLst>
              <a:ext uri="{FF2B5EF4-FFF2-40B4-BE49-F238E27FC236}">
                <a16:creationId xmlns:a16="http://schemas.microsoft.com/office/drawing/2014/main" xmlns="" id="{77C75600-085C-43D0-8057-E3B72A17DBF9}"/>
              </a:ext>
            </a:extLst>
          </p:cNvPr>
          <p:cNvPicPr>
            <a:picLocks noChangeAspect="1"/>
          </p:cNvPicPr>
          <p:nvPr/>
        </p:nvPicPr>
        <p:blipFill rotWithShape="1">
          <a:blip r:embed="rId3"/>
          <a:srcRect r="1836"/>
          <a:stretch/>
        </p:blipFill>
        <p:spPr>
          <a:xfrm>
            <a:off x="1663710" y="1613907"/>
            <a:ext cx="8866900" cy="4504790"/>
          </a:xfrm>
          <a:prstGeom prst="rect">
            <a:avLst/>
          </a:prstGeom>
          <a:ln>
            <a:noFill/>
          </a:ln>
          <a:effectLst>
            <a:outerShdw blurRad="190500" algn="tl" rotWithShape="0">
              <a:srgbClr val="000000">
                <a:alpha val="70000"/>
              </a:srgbClr>
            </a:outerShdw>
          </a:effectLst>
        </p:spPr>
      </p:pic>
      <p:graphicFrame>
        <p:nvGraphicFramePr>
          <p:cNvPr id="5" name="Diagram 4">
            <a:extLst>
              <a:ext uri="{FF2B5EF4-FFF2-40B4-BE49-F238E27FC236}">
                <a16:creationId xmlns:a16="http://schemas.microsoft.com/office/drawing/2014/main" xmlns="" id="{0620D21C-44CA-433D-BDB6-9CCD62BD7472}"/>
              </a:ext>
            </a:extLst>
          </p:cNvPr>
          <p:cNvGraphicFramePr/>
          <p:nvPr>
            <p:extLst/>
          </p:nvPr>
        </p:nvGraphicFramePr>
        <p:xfrm>
          <a:off x="87549" y="1482804"/>
          <a:ext cx="1507787" cy="47669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xmlns="" id="{372992D3-581E-40D4-8864-5279AFF0581F}"/>
              </a:ext>
            </a:extLst>
          </p:cNvPr>
          <p:cNvGraphicFramePr/>
          <p:nvPr>
            <p:extLst/>
          </p:nvPr>
        </p:nvGraphicFramePr>
        <p:xfrm>
          <a:off x="10598984" y="1482805"/>
          <a:ext cx="1521680" cy="47669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88203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0C0">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Agenda – Day 2 </a:t>
            </a:r>
          </a:p>
        </p:txBody>
      </p:sp>
      <p:sp>
        <p:nvSpPr>
          <p:cNvPr id="5" name="Text Placeholder 4"/>
          <p:cNvSpPr>
            <a:spLocks noGrp="1"/>
          </p:cNvSpPr>
          <p:nvPr>
            <p:ph type="body" sz="quarter" idx="11"/>
          </p:nvPr>
        </p:nvSpPr>
        <p:spPr/>
        <p:txBody>
          <a:bodyPr/>
          <a:lstStyle/>
          <a:p>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130902001"/>
              </p:ext>
            </p:extLst>
          </p:nvPr>
        </p:nvGraphicFramePr>
        <p:xfrm>
          <a:off x="796213" y="1812759"/>
          <a:ext cx="11172266" cy="4010524"/>
        </p:xfrm>
        <a:graphic>
          <a:graphicData uri="http://schemas.openxmlformats.org/drawingml/2006/table">
            <a:tbl>
              <a:tblPr firstRow="1" firstCol="1" bandRow="1"/>
              <a:tblGrid>
                <a:gridCol w="1818032">
                  <a:extLst>
                    <a:ext uri="{9D8B030D-6E8A-4147-A177-3AD203B41FA5}">
                      <a16:colId xmlns:a16="http://schemas.microsoft.com/office/drawing/2014/main" xmlns="" val="20000"/>
                    </a:ext>
                  </a:extLst>
                </a:gridCol>
                <a:gridCol w="2833693">
                  <a:extLst>
                    <a:ext uri="{9D8B030D-6E8A-4147-A177-3AD203B41FA5}">
                      <a16:colId xmlns:a16="http://schemas.microsoft.com/office/drawing/2014/main" xmlns="" val="20001"/>
                    </a:ext>
                  </a:extLst>
                </a:gridCol>
                <a:gridCol w="6520541">
                  <a:extLst>
                    <a:ext uri="{9D8B030D-6E8A-4147-A177-3AD203B41FA5}">
                      <a16:colId xmlns:a16="http://schemas.microsoft.com/office/drawing/2014/main" xmlns="" val="20002"/>
                    </a:ext>
                  </a:extLst>
                </a:gridCol>
              </a:tblGrid>
              <a:tr h="596959">
                <a:tc>
                  <a:txBody>
                    <a:bodyPr/>
                    <a:lstStyle/>
                    <a:p>
                      <a:pPr marL="0" marR="0" algn="ctr">
                        <a:lnSpc>
                          <a:spcPct val="107000"/>
                        </a:lnSpc>
                        <a:spcBef>
                          <a:spcPts val="0"/>
                        </a:spcBef>
                        <a:spcAft>
                          <a:spcPts val="0"/>
                        </a:spcAft>
                      </a:pPr>
                      <a:r>
                        <a:rPr lang="en-US" sz="1800" b="1"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Time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ctr">
                        <a:lnSpc>
                          <a:spcPct val="107000"/>
                        </a:lnSpc>
                        <a:spcBef>
                          <a:spcPts val="0"/>
                        </a:spcBef>
                        <a:spcAft>
                          <a:spcPts val="0"/>
                        </a:spcAft>
                      </a:pPr>
                      <a:r>
                        <a:rPr lang="en-US" sz="18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ctr">
                        <a:lnSpc>
                          <a:spcPct val="107000"/>
                        </a:lnSpc>
                        <a:spcBef>
                          <a:spcPts val="0"/>
                        </a:spcBef>
                        <a:spcAft>
                          <a:spcPts val="0"/>
                        </a:spcAft>
                      </a:pPr>
                      <a:r>
                        <a:rPr lang="en-US" sz="18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xmlns="" val="10000"/>
                  </a:ext>
                </a:extLst>
              </a:tr>
              <a:tr h="333259">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9:00 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a:lnSpc>
                          <a:spcPct val="107000"/>
                        </a:lnSpc>
                        <a:spcBef>
                          <a:spcPts val="0"/>
                        </a:spcBef>
                        <a:spcAft>
                          <a:spcPts val="0"/>
                        </a:spcAft>
                      </a:pPr>
                      <a:r>
                        <a:rPr lang="en-US" sz="1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Registration and Breakfast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xmlns="" val="10001"/>
                  </a:ext>
                </a:extLst>
              </a:tr>
              <a:tr h="333259">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9:30 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Jeff Stillman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Platform </a:t>
                      </a: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Services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xmlns="" val="10002"/>
                  </a:ext>
                </a:extLst>
              </a:tr>
              <a:tr h="402298">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11:00 PM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gridSpan="2">
                  <a:txBody>
                    <a:bodyPr/>
                    <a:lstStyle/>
                    <a:p>
                      <a:pPr marL="0" marR="0" algn="l">
                        <a:lnSpc>
                          <a:spcPct val="107000"/>
                        </a:lnSpc>
                        <a:spcBef>
                          <a:spcPts val="0"/>
                        </a:spcBef>
                        <a:spcAft>
                          <a:spcPts val="0"/>
                        </a:spcAft>
                      </a:pPr>
                      <a:r>
                        <a:rPr lang="en-US" sz="1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Break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a16="http://schemas.microsoft.com/office/drawing/2014/main" xmlns="" val="10003"/>
                  </a:ext>
                </a:extLst>
              </a:tr>
              <a:tr h="333259">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11:15 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Jeff Stillman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Platform Services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xmlns="" val="10004"/>
                  </a:ext>
                </a:extLst>
              </a:tr>
              <a:tr h="402298">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12:30 PM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gridSpan="2">
                  <a:txBody>
                    <a:bodyPr/>
                    <a:lstStyle/>
                    <a:p>
                      <a:pPr marL="0" marR="0" algn="ctr">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Labs/Lunch/Networking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a16="http://schemas.microsoft.com/office/drawing/2014/main" xmlns="" val="10005"/>
                  </a:ext>
                </a:extLst>
              </a:tr>
              <a:tr h="402298">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1:30 PM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Jeff Stillman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2"/>
                        </a:rPr>
                        <a:t> </a:t>
                      </a: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Networking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xmlns="" val="10006"/>
                  </a:ext>
                </a:extLst>
              </a:tr>
              <a:tr h="402298">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2:45 PM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gridSpan="2">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Break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a16="http://schemas.microsoft.com/office/drawing/2014/main" xmlns="" val="10007"/>
                  </a:ext>
                </a:extLst>
              </a:tr>
              <a:tr h="402298">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3:00 PM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Everybody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with Practical Application—Open Discussion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xmlns="" val="10008"/>
                  </a:ext>
                </a:extLst>
              </a:tr>
              <a:tr h="402298">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4:00 PM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a:lnSpc>
                          <a:spcPct val="107000"/>
                        </a:lnSpc>
                        <a:spcBef>
                          <a:spcPts val="0"/>
                        </a:spcBef>
                        <a:spcAft>
                          <a:spcPts val="0"/>
                        </a:spcAft>
                      </a:pPr>
                      <a:r>
                        <a:rPr lang="en-US" sz="1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Wrap-Up/Closing Remarks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12829428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a:xfrm>
            <a:off x="201592" y="1231901"/>
            <a:ext cx="8669172" cy="5404569"/>
          </a:xfrm>
        </p:spPr>
        <p:txBody>
          <a:bodyPr>
            <a:normAutofit fontScale="925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a:stretch>
            <a:fillRect/>
          </a:stretch>
        </p:blipFill>
        <p:spPr>
          <a:xfrm>
            <a:off x="8870763" y="870384"/>
            <a:ext cx="3030105" cy="1775173"/>
          </a:xfrm>
          <a:prstGeom prst="rect">
            <a:avLst/>
          </a:prstGeom>
        </p:spPr>
      </p:pic>
      <p:pic>
        <p:nvPicPr>
          <p:cNvPr id="5" name="Picture 4"/>
          <p:cNvPicPr>
            <a:picLocks noChangeAspect="1"/>
          </p:cNvPicPr>
          <p:nvPr/>
        </p:nvPicPr>
        <p:blipFill>
          <a:blip r:embed="rId4"/>
          <a:stretch>
            <a:fillRect/>
          </a:stretch>
        </p:blipFill>
        <p:spPr>
          <a:xfrm>
            <a:off x="8427697" y="3523907"/>
            <a:ext cx="3473171" cy="2639610"/>
          </a:xfrm>
          <a:prstGeom prst="rect">
            <a:avLst/>
          </a:prstGeom>
        </p:spPr>
      </p:pic>
    </p:spTree>
    <p:extLst>
      <p:ext uri="{BB962C8B-B14F-4D97-AF65-F5344CB8AC3E}">
        <p14:creationId xmlns:p14="http://schemas.microsoft.com/office/powerpoint/2010/main" val="18481095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289957"/>
            <a:ext cx="11655840" cy="899537"/>
          </a:xfrm>
        </p:spPr>
        <p:txBody>
          <a:bodyPr/>
          <a:lstStyle/>
          <a:p>
            <a:r>
              <a:rPr lang="en-US" dirty="0"/>
              <a:t>Application Insights Ecosystem</a:t>
            </a:r>
          </a:p>
        </p:txBody>
      </p:sp>
      <p:grpSp>
        <p:nvGrpSpPr>
          <p:cNvPr id="13" name="Group 12">
            <a:extLst>
              <a:ext uri="{FF2B5EF4-FFF2-40B4-BE49-F238E27FC236}">
                <a16:creationId xmlns:a16="http://schemas.microsoft.com/office/drawing/2014/main" xmlns="" id="{4BBA2BD5-F853-4D25-BA6F-43E80C8E8202}"/>
              </a:ext>
            </a:extLst>
          </p:cNvPr>
          <p:cNvGrpSpPr/>
          <p:nvPr/>
        </p:nvGrpSpPr>
        <p:grpSpPr>
          <a:xfrm>
            <a:off x="8131302" y="1798334"/>
            <a:ext cx="3847346" cy="2069343"/>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Export &amp; Correlation</a:t>
              </a:r>
              <a:endParaRPr lang="en-US" altLang="en-US" sz="2800" dirty="0">
                <a:solidFill>
                  <a:srgbClr val="FFFFFF"/>
                </a:solidFill>
                <a:latin typeface="Arial" panose="020B0604020202020204" pitchFamily="34" charset="0"/>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grpSp>
        <p:nvGrpSpPr>
          <p:cNvPr id="12" name="Group 11">
            <a:extLst>
              <a:ext uri="{FF2B5EF4-FFF2-40B4-BE49-F238E27FC236}">
                <a16:creationId xmlns:a16="http://schemas.microsoft.com/office/drawing/2014/main" xmlns="" id="{FE936866-5225-419C-A597-534B38884CEF}"/>
              </a:ext>
            </a:extLst>
          </p:cNvPr>
          <p:cNvGrpSpPr/>
          <p:nvPr/>
        </p:nvGrpSpPr>
        <p:grpSpPr>
          <a:xfrm>
            <a:off x="4178356" y="1798334"/>
            <a:ext cx="3978668" cy="2069344"/>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Exploration</a:t>
              </a:r>
              <a:endParaRPr lang="en-US" altLang="en-US" sz="2800" dirty="0">
                <a:solidFill>
                  <a:srgbClr val="FFFFFF"/>
                </a:solidFill>
                <a:latin typeface="Arial" panose="020B0604020202020204" pitchFamily="34" charset="0"/>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nvGrpSpPr>
            <p:cNvPr id="83" name="Group 82"/>
            <p:cNvGrpSpPr/>
            <p:nvPr/>
          </p:nvGrpSpPr>
          <p:grpSpPr>
            <a:xfrm>
              <a:off x="4338682" y="2387041"/>
              <a:ext cx="3981907" cy="1524439"/>
              <a:chOff x="4338414" y="2943626"/>
              <a:chExt cx="3982472" cy="1524659"/>
            </a:xfrm>
          </p:grpSpPr>
          <p:grpSp>
            <p:nvGrpSpPr>
              <p:cNvPr id="51" name="Group 50"/>
              <p:cNvGrpSpPr/>
              <p:nvPr/>
            </p:nvGrpSpPr>
            <p:grpSpPr>
              <a:xfrm>
                <a:off x="4399174" y="2943626"/>
                <a:ext cx="3921712" cy="1509091"/>
                <a:chOff x="4367109" y="1706319"/>
                <a:chExt cx="3845165" cy="1479635"/>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algn="ctr" defTabSz="914192" eaLnBrk="0" fontAlgn="base" hangingPunct="0">
                      <a:spcBef>
                        <a:spcPct val="0"/>
                      </a:spcBef>
                      <a:spcAft>
                        <a:spcPct val="0"/>
                      </a:spcAft>
                      <a:defRPr/>
                    </a:pPr>
                    <a:r>
                      <a:rPr lang="en-US" altLang="en-US" sz="1400" dirty="0">
                        <a:solidFill>
                          <a:srgbClr val="29A2DA"/>
                        </a:solidFill>
                        <a:latin typeface="Segoe UI Semibold" panose="020B0702040204020203" pitchFamily="34" charset="0"/>
                      </a:rPr>
                      <a:t>Microsoft Azure </a:t>
                    </a:r>
                    <a:r>
                      <a:rPr lang="en-US" altLang="en-US" sz="1400" dirty="0">
                        <a:solidFill>
                          <a:srgbClr val="FFFFFF"/>
                        </a:solidFill>
                        <a:latin typeface="Segoe UI Semibold" panose="020B0702040204020203" pitchFamily="34" charset="0"/>
                      </a:rPr>
                      <a:t>Portal</a:t>
                    </a:r>
                    <a:endParaRPr lang="en-US" altLang="en-US" sz="900" b="1" dirty="0">
                      <a:solidFill>
                        <a:srgbClr val="FFFFFF"/>
                      </a:solidFill>
                      <a:latin typeface="Segoe UI Bold" panose="020B0802040204020203" pitchFamily="34" charset="0"/>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Azure Monitor</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Application Map</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Live Metrics Stream</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Profiler &amp; Debugger</a:t>
                    </a:r>
                  </a:p>
                </p:txBody>
              </p:sp>
            </p:grpSp>
            <p:sp>
              <p:nvSpPr>
                <p:cNvPr id="53" name="Rectangle 52"/>
                <p:cNvSpPr/>
                <p:nvPr/>
              </p:nvSpPr>
              <p:spPr>
                <a:xfrm>
                  <a:off x="6254581" y="2879929"/>
                  <a:ext cx="1957693" cy="306025"/>
                </a:xfrm>
                <a:prstGeom prst="rect">
                  <a:avLst/>
                </a:prstGeom>
              </p:spPr>
              <p:txBody>
                <a:bodyPr wrap="square">
                  <a:spAutoFit/>
                </a:bodyPr>
                <a:lstStyle/>
                <a:p>
                  <a:pPr algn="ctr" defTabSz="914192"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Analytics Portal</a:t>
                  </a:r>
                  <a:endParaRPr lang="en-US" altLang="en-US" sz="1400" dirty="0">
                    <a:solidFill>
                      <a:srgbClr val="FFFFFF"/>
                    </a:solidFill>
                    <a:latin typeface="Arial" panose="020B0604020202020204" pitchFamily="34" charset="0"/>
                  </a:endParaRPr>
                </a:p>
              </p:txBody>
            </p:sp>
          </p:grpSp>
          <p:sp>
            <p:nvSpPr>
              <p:cNvPr id="79" name="Rectangle 78"/>
              <p:cNvSpPr/>
              <p:nvPr/>
            </p:nvSpPr>
            <p:spPr>
              <a:xfrm>
                <a:off x="4699245" y="4127104"/>
                <a:ext cx="1624975" cy="318286"/>
              </a:xfrm>
              <a:prstGeom prst="rect">
                <a:avLst/>
              </a:prstGeom>
            </p:spPr>
            <p:txBody>
              <a:bodyPr wrap="none">
                <a:spAutoFit/>
              </a:bodyPr>
              <a:lstStyle/>
              <a:p>
                <a:pPr defTabSz="914192">
                  <a:defRPr/>
                </a:pPr>
                <a:r>
                  <a:rPr lang="en-US" sz="1400" dirty="0">
                    <a:solidFill>
                      <a:srgbClr val="B379C1"/>
                    </a:solidFill>
                    <a:latin typeface="Segoe UI Semibold" panose="020B0702040204020203" pitchFamily="34" charset="0"/>
                    <a:cs typeface="Segoe UI Semibold" panose="020B0702040204020203" pitchFamily="34" charset="0"/>
                  </a:rPr>
                  <a:t>Visual Studio </a:t>
                </a:r>
                <a:r>
                  <a:rPr lang="en-US" sz="1400" dirty="0">
                    <a:solidFill>
                      <a:srgbClr val="FFFFFF"/>
                    </a:solidFill>
                    <a:latin typeface="Segoe UI Semibold" panose="020B0702040204020203" pitchFamily="34" charset="0"/>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8261980" y="2332651"/>
            <a:ext cx="3844907" cy="1482266"/>
            <a:chOff x="8427961" y="2935499"/>
            <a:chExt cx="3922561" cy="1512204"/>
          </a:xfrm>
        </p:grpSpPr>
        <p:grpSp>
          <p:nvGrpSpPr>
            <p:cNvPr id="57" name="Group 56"/>
            <p:cNvGrpSpPr/>
            <p:nvPr/>
          </p:nvGrpSpPr>
          <p:grpSpPr>
            <a:xfrm>
              <a:off x="8427961" y="2935499"/>
              <a:ext cx="3922561" cy="1512204"/>
              <a:chOff x="8317259" y="1698351"/>
              <a:chExt cx="3845997" cy="1482688"/>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Power BI</a:t>
                  </a:r>
                  <a:endParaRPr lang="en-US" altLang="en-US" sz="1400" dirty="0">
                    <a:solidFill>
                      <a:srgbClr val="FFFFFF"/>
                    </a:solidFill>
                    <a:latin typeface="Arial" panose="020B0604020202020204" pitchFamily="34" charset="0"/>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29A2DA"/>
                    </a:solidFill>
                    <a:latin typeface="Segoe UI Semibold" panose="020B0702040204020203" pitchFamily="34" charset="0"/>
                  </a:rPr>
                  <a:t>Microsoft Azure </a:t>
                </a:r>
                <a:r>
                  <a:rPr lang="en-US" altLang="en-US" sz="1400" dirty="0">
                    <a:solidFill>
                      <a:srgbClr val="FFFFFF"/>
                    </a:solidFill>
                    <a:latin typeface="Segoe UI Semibold" panose="020B0702040204020203" pitchFamily="34" charset="0"/>
                  </a:rPr>
                  <a:t>dashboards</a:t>
                </a:r>
                <a:endParaRPr lang="en-US" altLang="en-US" sz="1400" dirty="0">
                  <a:solidFill>
                    <a:srgbClr val="FFFFFF"/>
                  </a:solidFill>
                  <a:latin typeface="Arial" panose="020B0604020202020204" pitchFamily="34" charset="0"/>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OMS Connector</a:t>
                  </a:r>
                  <a:endParaRPr lang="en-US" altLang="en-US" sz="1400" dirty="0">
                    <a:solidFill>
                      <a:srgbClr val="FFFFFF"/>
                    </a:solidFill>
                    <a:latin typeface="Arial" panose="020B0604020202020204" pitchFamily="34" charset="0"/>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Data Access APIs</a:t>
                </a:r>
                <a:endParaRPr lang="en-US" altLang="en-US" sz="1400" dirty="0">
                  <a:solidFill>
                    <a:srgbClr val="FFFFFF"/>
                  </a:solidFill>
                  <a:latin typeface="Arial" panose="020B0604020202020204" pitchFamily="34" charset="0"/>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a:clrChange>
                    <a:clrFrom>
                      <a:srgbClr val="FFFFFF"/>
                    </a:clrFrom>
                    <a:clrTo>
                      <a:srgbClr val="FFFFFF">
                        <a:alpha val="0"/>
                      </a:srgbClr>
                    </a:clrTo>
                  </a:clrChange>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Blob storage</a:t>
                  </a:r>
                  <a:endParaRPr lang="en-US" altLang="en-US" sz="1400" dirty="0">
                    <a:solidFill>
                      <a:srgbClr val="FFFFFF"/>
                    </a:solidFill>
                    <a:latin typeface="Arial" panose="020B0604020202020204" pitchFamily="34" charset="0"/>
                  </a:endParaRPr>
                </a:p>
              </p:txBody>
            </p:sp>
          </p:grpSp>
          <p:sp>
            <p:nvSpPr>
              <p:cNvPr id="63" name="Rectangle 62"/>
              <p:cNvSpPr/>
              <p:nvPr/>
            </p:nvSpPr>
            <p:spPr>
              <a:xfrm>
                <a:off x="10616879" y="2554451"/>
                <a:ext cx="1320070" cy="521506"/>
              </a:xfrm>
              <a:prstGeom prst="rect">
                <a:avLst/>
              </a:prstGeom>
            </p:spPr>
            <p:txBody>
              <a:bodyPr wrap="square">
                <a:spAutoFit/>
              </a:bodyPr>
              <a:lstStyle/>
              <a:p>
                <a:pPr defTabSz="914192">
                  <a:defRPr/>
                </a:pPr>
                <a:r>
                  <a:rPr lang="en-US" sz="1400" dirty="0">
                    <a:solidFill>
                      <a:srgbClr val="B379C1"/>
                    </a:solidFill>
                    <a:latin typeface="Segoe UI Semibold" panose="020B0702040204020203" pitchFamily="34" charset="0"/>
                    <a:cs typeface="Segoe UI Semibold" panose="020B0702040204020203" pitchFamily="34" charset="0"/>
                  </a:rPr>
                  <a:t>Visual Studio</a:t>
                </a:r>
                <a:r>
                  <a:rPr lang="en-US" sz="1400" dirty="0">
                    <a:solidFill>
                      <a:srgbClr val="505050"/>
                    </a:solidFill>
                    <a:latin typeface="Segoe UI Semibold" panose="020B0702040204020203" pitchFamily="34" charset="0"/>
                    <a:cs typeface="Segoe UI Semibold" panose="020B0702040204020203" pitchFamily="34" charset="0"/>
                  </a:rPr>
                  <a:t> </a:t>
                </a:r>
                <a:r>
                  <a:rPr lang="en-US" sz="1400" dirty="0">
                    <a:solidFill>
                      <a:srgbClr val="FFFFFF"/>
                    </a:solidFill>
                    <a:latin typeface="Segoe UI Semibold" panose="020B0702040204020203" pitchFamily="34" charset="0"/>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xmlns="" id="{5F00BFC9-5C84-4672-A84A-BEAFE6CC3BEA}"/>
              </a:ext>
            </a:extLst>
          </p:cNvPr>
          <p:cNvSpPr txBox="1">
            <a:spLocks noChangeArrowheads="1"/>
          </p:cNvSpPr>
          <p:nvPr/>
        </p:nvSpPr>
        <p:spPr bwMode="auto">
          <a:xfrm>
            <a:off x="225410" y="4393249"/>
            <a:ext cx="11753238" cy="513039"/>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Support</a:t>
            </a:r>
            <a:endParaRPr lang="en-US" altLang="en-US" sz="2800"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xmlns="" id="{8193B7A8-165E-4076-874C-1A608A5BDEF9}"/>
              </a:ext>
            </a:extLst>
          </p:cNvPr>
          <p:cNvSpPr>
            <a:spLocks noChangeArrowheads="1"/>
          </p:cNvSpPr>
          <p:nvPr/>
        </p:nvSpPr>
        <p:spPr bwMode="auto">
          <a:xfrm>
            <a:off x="225410" y="4906290"/>
            <a:ext cx="11753238" cy="1556304"/>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5" anchor="t" anchorCtr="0" compatLnSpc="1">
            <a:prstTxWarp prst="textNoShape">
              <a:avLst/>
            </a:prstTxWarp>
          </a:bodyPr>
          <a:lstStyle/>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ASP.NET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ASP.NET Core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Java - J2EE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Windows Desktop</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WCF</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JavaScript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Node.JS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PHP</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Python</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Ruby</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Angular</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Docker</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Kubernetes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Dynamics CRM</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Web Apps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Cloud Services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VMs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Functions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Service Fabric</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Glimpse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Spring</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Log4Net/NLog</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Log4J/Logback</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System.Diagnostics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Semantic Logging (SLAB)</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ETW/</a:t>
            </a:r>
            <a:r>
              <a:rPr lang="en-US" sz="1400" dirty="0" err="1">
                <a:solidFill>
                  <a:srgbClr val="FFFFFF"/>
                </a:solidFill>
                <a:latin typeface="Segoe UI Semibold" panose="020B0702040204020203" pitchFamily="34" charset="0"/>
                <a:cs typeface="Segoe UI Semibold" panose="020B0702040204020203" pitchFamily="34" charset="0"/>
              </a:rPr>
              <a:t>EventSource</a:t>
            </a:r>
            <a:endParaRPr lang="en-US" sz="1400" dirty="0">
              <a:solidFill>
                <a:srgbClr val="FFFFFF"/>
              </a:solidFill>
              <a:latin typeface="Segoe UI Semibold" panose="020B0702040204020203" pitchFamily="34" charset="0"/>
              <a:cs typeface="Segoe UI Semibold" panose="020B0702040204020203" pitchFamily="34" charset="0"/>
            </a:endParaRP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LogStash</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Collectd</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Concrete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Drupal</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Joomla</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SharePoint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WordPress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Orchard</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xmlns="" id="{DE09A68E-98B2-4B67-97FC-53574DCD9729}"/>
              </a:ext>
            </a:extLst>
          </p:cNvPr>
          <p:cNvSpPr txBox="1"/>
          <p:nvPr/>
        </p:nvSpPr>
        <p:spPr>
          <a:xfrm>
            <a:off x="11479578" y="5997164"/>
            <a:ext cx="447558" cy="523220"/>
          </a:xfrm>
          <a:prstGeom prst="rect">
            <a:avLst/>
          </a:prstGeom>
          <a:noFill/>
        </p:spPr>
        <p:txBody>
          <a:bodyPr wrap="none" rtlCol="0">
            <a:spAutoFit/>
          </a:bodyPr>
          <a:lstStyle/>
          <a:p>
            <a:pPr defTabSz="914367">
              <a:defRPr/>
            </a:pPr>
            <a:r>
              <a:rPr lang="en-US" sz="2800" dirty="0">
                <a:solidFill>
                  <a:srgbClr val="FFFFFF"/>
                </a:solidFill>
              </a:rPr>
              <a:t>…</a:t>
            </a:r>
          </a:p>
        </p:txBody>
      </p:sp>
      <p:grpSp>
        <p:nvGrpSpPr>
          <p:cNvPr id="2" name="Group 1">
            <a:extLst>
              <a:ext uri="{FF2B5EF4-FFF2-40B4-BE49-F238E27FC236}">
                <a16:creationId xmlns:a16="http://schemas.microsoft.com/office/drawing/2014/main" xmlns="" id="{2839B3B5-177A-43BF-A0AE-021E0F7C51AB}"/>
              </a:ext>
            </a:extLst>
          </p:cNvPr>
          <p:cNvGrpSpPr/>
          <p:nvPr/>
        </p:nvGrpSpPr>
        <p:grpSpPr>
          <a:xfrm>
            <a:off x="277573" y="1798332"/>
            <a:ext cx="3835564" cy="2069345"/>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Ingestion</a:t>
              </a:r>
              <a:endParaRPr lang="en-US" altLang="en-US" sz="700" dirty="0">
                <a:solidFill>
                  <a:srgbClr val="FFFFFF"/>
                </a:solidFill>
                <a:latin typeface="Arial" panose="020B0604020202020204" pitchFamily="34" charset="0"/>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nvGrpSpPr>
            <p:cNvPr id="14" name="Group 13">
              <a:extLst>
                <a:ext uri="{FF2B5EF4-FFF2-40B4-BE49-F238E27FC236}">
                  <a16:creationId xmlns:a16="http://schemas.microsoft.com/office/drawing/2014/main" xmlns=""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    SCOM MP                      Open Schema</a:t>
                  </a:r>
                  <a:endParaRPr lang="en-US" altLang="en-US" sz="900" dirty="0">
                    <a:solidFill>
                      <a:srgbClr val="FFFFFF"/>
                    </a:solidFill>
                    <a:latin typeface="Arial" panose="020B0604020202020204" pitchFamily="34" charset="0"/>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algn="ctr" defTabSz="914049" eaLnBrk="0" fontAlgn="base" hangingPunct="0">
                      <a:spcBef>
                        <a:spcPct val="0"/>
                      </a:spcBef>
                      <a:spcAft>
                        <a:spcPct val="0"/>
                      </a:spcAft>
                      <a:defRPr/>
                    </a:pPr>
                    <a:r>
                      <a:rPr lang="en-US" altLang="en-US" sz="1400" b="1" dirty="0">
                        <a:solidFill>
                          <a:srgbClr val="E0C8E6"/>
                        </a:solidFill>
                        <a:latin typeface="Segoe UI Bold" panose="020B0802040204020203" pitchFamily="34" charset="0"/>
                        <a:cs typeface="Segoe UI Bold" panose="020B0802040204020203" pitchFamily="34" charset="0"/>
                      </a:rPr>
                      <a:t>Application Insights</a:t>
                    </a:r>
                    <a:endParaRPr lang="en-US" altLang="en-US" sz="900" b="1" dirty="0">
                      <a:solidFill>
                        <a:srgbClr val="E0C8E6"/>
                      </a:solidFill>
                      <a:latin typeface="Segoe UI Bold" panose="020B0802040204020203" pitchFamily="34" charset="0"/>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Open Source SDKs</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Status Monitor </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Azure Extensions</a:t>
                    </a:r>
                  </a:p>
                </p:txBody>
              </p:sp>
            </p:grpSp>
          </p:grpSp>
          <p:pic>
            <p:nvPicPr>
              <p:cNvPr id="1028" name="Picture 4" descr="Image result for scom icon">
                <a:extLst>
                  <a:ext uri="{FF2B5EF4-FFF2-40B4-BE49-F238E27FC236}">
                    <a16:creationId xmlns:a16="http://schemas.microsoft.com/office/drawing/2014/main" xmlns="" id="{673002B1-D8C6-4B31-8D22-0273D3E55A66}"/>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90105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246" y="718171"/>
            <a:ext cx="8098173" cy="5421658"/>
          </a:xfrm>
          <a:prstGeom prst="rect">
            <a:avLst/>
          </a:prstGeom>
        </p:spPr>
      </p:pic>
      <p:sp>
        <p:nvSpPr>
          <p:cNvPr id="3" name="Rectangle 2"/>
          <p:cNvSpPr/>
          <p:nvPr/>
        </p:nvSpPr>
        <p:spPr>
          <a:xfrm>
            <a:off x="1710137" y="6128739"/>
            <a:ext cx="8771728" cy="369332"/>
          </a:xfrm>
          <a:prstGeom prst="rect">
            <a:avLst/>
          </a:prstGeom>
        </p:spPr>
        <p:txBody>
          <a:bodyPr wrap="square">
            <a:spAutoFit/>
          </a:bodyPr>
          <a:lstStyle/>
          <a:p>
            <a:pPr defTabSz="457200"/>
            <a:r>
              <a:rPr lang="en-US" dirty="0">
                <a:solidFill>
                  <a:prstClr val="black"/>
                </a:solidFill>
              </a:rPr>
              <a:t>https://docs.microsoft.com/en-us/azure/security-center/security-center-intro</a:t>
            </a:r>
          </a:p>
        </p:txBody>
      </p:sp>
      <p:sp>
        <p:nvSpPr>
          <p:cNvPr id="5" name="Title 1">
            <a:extLst>
              <a:ext uri="{FF2B5EF4-FFF2-40B4-BE49-F238E27FC236}">
                <a16:creationId xmlns:a16="http://schemas.microsoft.com/office/drawing/2014/main" xmlns="" id="{AACAF54B-527F-4AD1-8CCF-EEA291746BAE}"/>
              </a:ext>
            </a:extLst>
          </p:cNvPr>
          <p:cNvSpPr txBox="1">
            <a:spLocks/>
          </p:cNvSpPr>
          <p:nvPr/>
        </p:nvSpPr>
        <p:spPr>
          <a:xfrm>
            <a:off x="494323" y="5538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prstClr val="black"/>
                </a:solidFill>
              </a:rPr>
              <a:t>Azure Security Center</a:t>
            </a:r>
          </a:p>
        </p:txBody>
      </p:sp>
    </p:spTree>
    <p:extLst>
      <p:ext uri="{BB962C8B-B14F-4D97-AF65-F5344CB8AC3E}">
        <p14:creationId xmlns:p14="http://schemas.microsoft.com/office/powerpoint/2010/main" val="3579234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Log Analytics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81779" y="1231899"/>
            <a:ext cx="9377030" cy="5368926"/>
          </a:xfrm>
        </p:spPr>
      </p:pic>
    </p:spTree>
    <p:extLst>
      <p:ext uri="{BB962C8B-B14F-4D97-AF65-F5344CB8AC3E}">
        <p14:creationId xmlns:p14="http://schemas.microsoft.com/office/powerpoint/2010/main" val="15168193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964" y="973"/>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Azure Automation</a:t>
            </a:r>
          </a:p>
        </p:txBody>
      </p:sp>
      <p:sp>
        <p:nvSpPr>
          <p:cNvPr id="171" name="Rectangle 170"/>
          <p:cNvSpPr/>
          <p:nvPr/>
        </p:nvSpPr>
        <p:spPr>
          <a:xfrm>
            <a:off x="384942" y="1281001"/>
            <a:ext cx="5236840" cy="5182252"/>
          </a:xfrm>
          <a:prstGeom prst="rect">
            <a:avLst/>
          </a:prstGeom>
        </p:spPr>
        <p:txBody>
          <a:bodyPr wrap="square" lIns="179285" rIns="179285">
            <a:spAutoFit/>
          </a:bodyPr>
          <a:lstStyle/>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PowerShell &amp; PS Workflow Engines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Use your existing PS scripts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Checkpoint/Parallel if needed</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Author PS, PSWF, Graphical runbooks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Gallery – 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Extensibility, integration</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Assets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global store for variables, credentials, …</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Schedules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Jobs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Troubleshoot/audit via job history</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PowerShell DSC</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Configurations, Pull service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Node Management &amp; Reporting</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Hybrid Runbook Workers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Install on any machine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only outbound ports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Webhooks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URL to start runbook remotely</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xmlns="" id="{14EFCCAF-7355-40DB-BF4F-774585E6CB23}"/>
              </a:ext>
            </a:extLst>
          </p:cNvPr>
          <p:cNvSpPr>
            <a:spLocks/>
          </p:cNvSpPr>
          <p:nvPr/>
        </p:nvSpPr>
        <p:spPr bwMode="auto">
          <a:xfrm flipH="1">
            <a:off x="8704827" y="1905879"/>
            <a:ext cx="1000754" cy="63571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ndParaRPr>
          </a:p>
        </p:txBody>
      </p:sp>
      <p:sp>
        <p:nvSpPr>
          <p:cNvPr id="405" name="Freeform 95">
            <a:extLst>
              <a:ext uri="{FF2B5EF4-FFF2-40B4-BE49-F238E27FC236}">
                <a16:creationId xmlns:a16="http://schemas.microsoft.com/office/drawing/2014/main" xmlns="" id="{0E3CB5E1-3D48-4E3A-A1C8-3EFF71AF88A9}"/>
              </a:ext>
            </a:extLst>
          </p:cNvPr>
          <p:cNvSpPr>
            <a:spLocks/>
          </p:cNvSpPr>
          <p:nvPr/>
        </p:nvSpPr>
        <p:spPr bwMode="auto">
          <a:xfrm flipH="1">
            <a:off x="6922277" y="1799975"/>
            <a:ext cx="116499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06" name="Rectangle 5">
            <a:extLst>
              <a:ext uri="{FF2B5EF4-FFF2-40B4-BE49-F238E27FC236}">
                <a16:creationId xmlns:a16="http://schemas.microsoft.com/office/drawing/2014/main" xmlns="" id="{9E524644-D9AA-448C-80BF-23BF6B1BAEEC}"/>
              </a:ext>
            </a:extLst>
          </p:cNvPr>
          <p:cNvSpPr>
            <a:spLocks noChangeArrowheads="1"/>
          </p:cNvSpPr>
          <p:nvPr/>
        </p:nvSpPr>
        <p:spPr bwMode="auto">
          <a:xfrm>
            <a:off x="8128546" y="3939507"/>
            <a:ext cx="842710" cy="1562923"/>
          </a:xfrm>
          <a:prstGeom prst="rect">
            <a:avLst/>
          </a:prstGeom>
          <a:solidFill>
            <a:srgbClr val="505050">
              <a:lumMod val="75000"/>
              <a:lumOff val="25000"/>
            </a:srgbClr>
          </a:solidFill>
          <a:ln>
            <a:noFill/>
          </a:ln>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07" name="Freeform 6">
            <a:extLst>
              <a:ext uri="{FF2B5EF4-FFF2-40B4-BE49-F238E27FC236}">
                <a16:creationId xmlns:a16="http://schemas.microsoft.com/office/drawing/2014/main" xmlns="" id="{A6961468-BE94-49CE-92FF-393414389AA9}"/>
              </a:ext>
            </a:extLst>
          </p:cNvPr>
          <p:cNvSpPr>
            <a:spLocks/>
          </p:cNvSpPr>
          <p:nvPr/>
        </p:nvSpPr>
        <p:spPr bwMode="auto">
          <a:xfrm flipH="1">
            <a:off x="8769462" y="1734335"/>
            <a:ext cx="2392851" cy="1131971"/>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91414" tIns="45707" rIns="91414" bIns="45707" numCol="1" anchor="t" anchorCtr="0" compatLnSpc="1">
            <a:prstTxWarp prst="textNoShape">
              <a:avLst/>
            </a:prstTxWarp>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505050"/>
              </a:solidFill>
              <a:effectLst/>
              <a:uLnTx/>
              <a:uFillTx/>
              <a:latin typeface="Segoe UI"/>
            </a:endParaRPr>
          </a:p>
        </p:txBody>
      </p:sp>
      <p:cxnSp>
        <p:nvCxnSpPr>
          <p:cNvPr id="408" name="Straight Arrow Connector 407">
            <a:extLst>
              <a:ext uri="{FF2B5EF4-FFF2-40B4-BE49-F238E27FC236}">
                <a16:creationId xmlns:a16="http://schemas.microsoft.com/office/drawing/2014/main" xmlns="" id="{C3657E51-4E6D-44D0-868C-CB5CBE0DB21F}"/>
              </a:ext>
            </a:extLst>
          </p:cNvPr>
          <p:cNvCxnSpPr/>
          <p:nvPr/>
        </p:nvCxnSpPr>
        <p:spPr>
          <a:xfrm>
            <a:off x="10612613" y="3050815"/>
            <a:ext cx="0" cy="676226"/>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xmlns="" id="{08CD40B7-4C8D-4DB2-A00E-60D79E6C6B23}"/>
              </a:ext>
            </a:extLst>
          </p:cNvPr>
          <p:cNvGrpSpPr/>
          <p:nvPr/>
        </p:nvGrpSpPr>
        <p:grpSpPr>
          <a:xfrm>
            <a:off x="9858844" y="3678666"/>
            <a:ext cx="1575849" cy="1583577"/>
            <a:chOff x="6750148" y="2909926"/>
            <a:chExt cx="2084029" cy="2175665"/>
          </a:xfrm>
        </p:grpSpPr>
        <p:grpSp>
          <p:nvGrpSpPr>
            <p:cNvPr id="410" name="Group 409">
              <a:extLst>
                <a:ext uri="{FF2B5EF4-FFF2-40B4-BE49-F238E27FC236}">
                  <a16:creationId xmlns:a16="http://schemas.microsoft.com/office/drawing/2014/main" xmlns=""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xmlns=""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xmlns=""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5" name="Freeform 6">
                  <a:extLst>
                    <a:ext uri="{FF2B5EF4-FFF2-40B4-BE49-F238E27FC236}">
                      <a16:creationId xmlns:a16="http://schemas.microsoft.com/office/drawing/2014/main" xmlns=""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6" name="Freeform 7">
                  <a:extLst>
                    <a:ext uri="{FF2B5EF4-FFF2-40B4-BE49-F238E27FC236}">
                      <a16:creationId xmlns:a16="http://schemas.microsoft.com/office/drawing/2014/main" xmlns=""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7" name="Freeform 8">
                  <a:extLst>
                    <a:ext uri="{FF2B5EF4-FFF2-40B4-BE49-F238E27FC236}">
                      <a16:creationId xmlns:a16="http://schemas.microsoft.com/office/drawing/2014/main" xmlns=""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8" name="Freeform 9">
                  <a:extLst>
                    <a:ext uri="{FF2B5EF4-FFF2-40B4-BE49-F238E27FC236}">
                      <a16:creationId xmlns:a16="http://schemas.microsoft.com/office/drawing/2014/main" xmlns=""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9" name="Oval 14">
                  <a:extLst>
                    <a:ext uri="{FF2B5EF4-FFF2-40B4-BE49-F238E27FC236}">
                      <a16:creationId xmlns:a16="http://schemas.microsoft.com/office/drawing/2014/main" xmlns=""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0" name="Oval 15">
                  <a:extLst>
                    <a:ext uri="{FF2B5EF4-FFF2-40B4-BE49-F238E27FC236}">
                      <a16:creationId xmlns:a16="http://schemas.microsoft.com/office/drawing/2014/main" xmlns=""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1" name="Oval 16">
                  <a:extLst>
                    <a:ext uri="{FF2B5EF4-FFF2-40B4-BE49-F238E27FC236}">
                      <a16:creationId xmlns:a16="http://schemas.microsoft.com/office/drawing/2014/main" xmlns=""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2" name="Oval 17">
                  <a:extLst>
                    <a:ext uri="{FF2B5EF4-FFF2-40B4-BE49-F238E27FC236}">
                      <a16:creationId xmlns:a16="http://schemas.microsoft.com/office/drawing/2014/main" xmlns=""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22" name="Group 421">
                <a:extLst>
                  <a:ext uri="{FF2B5EF4-FFF2-40B4-BE49-F238E27FC236}">
                    <a16:creationId xmlns:a16="http://schemas.microsoft.com/office/drawing/2014/main" xmlns=""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xmlns=""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6" name="Freeform 6">
                  <a:extLst>
                    <a:ext uri="{FF2B5EF4-FFF2-40B4-BE49-F238E27FC236}">
                      <a16:creationId xmlns:a16="http://schemas.microsoft.com/office/drawing/2014/main" xmlns=""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7" name="Freeform 7">
                  <a:extLst>
                    <a:ext uri="{FF2B5EF4-FFF2-40B4-BE49-F238E27FC236}">
                      <a16:creationId xmlns:a16="http://schemas.microsoft.com/office/drawing/2014/main" xmlns=""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8" name="Freeform 8">
                  <a:extLst>
                    <a:ext uri="{FF2B5EF4-FFF2-40B4-BE49-F238E27FC236}">
                      <a16:creationId xmlns:a16="http://schemas.microsoft.com/office/drawing/2014/main" xmlns=""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9" name="Freeform 9">
                  <a:extLst>
                    <a:ext uri="{FF2B5EF4-FFF2-40B4-BE49-F238E27FC236}">
                      <a16:creationId xmlns:a16="http://schemas.microsoft.com/office/drawing/2014/main" xmlns=""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0" name="Oval 14">
                  <a:extLst>
                    <a:ext uri="{FF2B5EF4-FFF2-40B4-BE49-F238E27FC236}">
                      <a16:creationId xmlns:a16="http://schemas.microsoft.com/office/drawing/2014/main" xmlns=""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1" name="Oval 15">
                  <a:extLst>
                    <a:ext uri="{FF2B5EF4-FFF2-40B4-BE49-F238E27FC236}">
                      <a16:creationId xmlns:a16="http://schemas.microsoft.com/office/drawing/2014/main" xmlns=""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2" name="Oval 16">
                  <a:extLst>
                    <a:ext uri="{FF2B5EF4-FFF2-40B4-BE49-F238E27FC236}">
                      <a16:creationId xmlns:a16="http://schemas.microsoft.com/office/drawing/2014/main" xmlns=""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3" name="Oval 17">
                  <a:extLst>
                    <a:ext uri="{FF2B5EF4-FFF2-40B4-BE49-F238E27FC236}">
                      <a16:creationId xmlns:a16="http://schemas.microsoft.com/office/drawing/2014/main" xmlns=""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sp>
            <p:nvSpPr>
              <p:cNvPr id="423" name="Rounded Rectangle 85">
                <a:extLst>
                  <a:ext uri="{FF2B5EF4-FFF2-40B4-BE49-F238E27FC236}">
                    <a16:creationId xmlns:a16="http://schemas.microsoft.com/office/drawing/2014/main" xmlns=""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xmlns=""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Hybrid Worker</a:t>
                </a:r>
                <a:endParaRPr kumimoji="0" lang="en-US" sz="952" b="0" i="0" u="none" strike="noStrike" kern="0" cap="none" spc="-50" normalizeH="0" baseline="0" noProof="0" dirty="0">
                  <a:ln>
                    <a:noFill/>
                  </a:ln>
                  <a:effectLst/>
                  <a:uLnTx/>
                  <a:uFillTx/>
                  <a:latin typeface="Segoe UI"/>
                  <a:ea typeface="+mn-ea"/>
                  <a:cs typeface="+mn-cs"/>
                </a:endParaRPr>
              </a:p>
            </p:txBody>
          </p:sp>
        </p:grpSp>
        <p:grpSp>
          <p:nvGrpSpPr>
            <p:cNvPr id="411" name="Group 410">
              <a:extLst>
                <a:ext uri="{FF2B5EF4-FFF2-40B4-BE49-F238E27FC236}">
                  <a16:creationId xmlns:a16="http://schemas.microsoft.com/office/drawing/2014/main" xmlns=""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xmlns=""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xmlns=""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xmlns=""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3" name="Group 412">
                <a:extLst>
                  <a:ext uri="{FF2B5EF4-FFF2-40B4-BE49-F238E27FC236}">
                    <a16:creationId xmlns:a16="http://schemas.microsoft.com/office/drawing/2014/main" xmlns=""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xmlns=""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xmlns=""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4" name="Group 413">
                <a:extLst>
                  <a:ext uri="{FF2B5EF4-FFF2-40B4-BE49-F238E27FC236}">
                    <a16:creationId xmlns:a16="http://schemas.microsoft.com/office/drawing/2014/main" xmlns=""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xmlns=""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xmlns=""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grpSp>
      <p:sp>
        <p:nvSpPr>
          <p:cNvPr id="443" name="Freeform 95">
            <a:extLst>
              <a:ext uri="{FF2B5EF4-FFF2-40B4-BE49-F238E27FC236}">
                <a16:creationId xmlns:a16="http://schemas.microsoft.com/office/drawing/2014/main" xmlns="" id="{1E4EC052-4CA3-4961-B47C-FE6E992FA7A0}"/>
              </a:ext>
            </a:extLst>
          </p:cNvPr>
          <p:cNvSpPr>
            <a:spLocks/>
          </p:cNvSpPr>
          <p:nvPr/>
        </p:nvSpPr>
        <p:spPr bwMode="auto">
          <a:xfrm flipH="1">
            <a:off x="7066563" y="1821544"/>
            <a:ext cx="1449075" cy="9846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13770" eaLnBrk="1" fontAlgn="base" latinLnBrk="0" hangingPunct="1">
              <a:lnSpc>
                <a:spcPct val="90000"/>
              </a:lnSpc>
              <a:spcBef>
                <a:spcPct val="0"/>
              </a:spcBef>
              <a:spcAft>
                <a:spcPct val="0"/>
              </a:spcAft>
              <a:buClrTx/>
              <a:buSzTx/>
              <a:buFontTx/>
              <a:buNone/>
              <a:tabLst/>
              <a:defRPr/>
            </a:pPr>
            <a:endParaRPr kumimoji="0" lang="en-US" sz="1400" b="1" i="0" u="none" strike="noStrike" kern="0" cap="none" spc="-50" normalizeH="0" baseline="0" noProof="0" dirty="0">
              <a:ln>
                <a:noFill/>
              </a:ln>
              <a:solidFill>
                <a:srgbClr val="505050">
                  <a:lumMod val="50000"/>
                </a:srgbClr>
              </a:solidFill>
              <a:effectLst/>
              <a:uLnTx/>
              <a:uFillTx/>
              <a:latin typeface="Segoe UI Light"/>
            </a:endParaRPr>
          </a:p>
        </p:txBody>
      </p:sp>
      <p:sp>
        <p:nvSpPr>
          <p:cNvPr id="444" name="Up-Down Arrow 671">
            <a:extLst>
              <a:ext uri="{FF2B5EF4-FFF2-40B4-BE49-F238E27FC236}">
                <a16:creationId xmlns:a16="http://schemas.microsoft.com/office/drawing/2014/main" xmlns="" id="{E9788FC7-961F-4E64-8F72-00B894B6D9CC}"/>
              </a:ext>
            </a:extLst>
          </p:cNvPr>
          <p:cNvSpPr/>
          <p:nvPr/>
        </p:nvSpPr>
        <p:spPr bwMode="auto">
          <a:xfrm rot="5400000">
            <a:off x="8578547" y="2126774"/>
            <a:ext cx="135377" cy="315123"/>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xmlns="" id="{60C7D987-DFD9-4036-8B05-91B182AE1B67}"/>
              </a:ext>
            </a:extLst>
          </p:cNvPr>
          <p:cNvSpPr/>
          <p:nvPr/>
        </p:nvSpPr>
        <p:spPr bwMode="auto">
          <a:xfrm>
            <a:off x="6776535" y="4174049"/>
            <a:ext cx="482074" cy="467124"/>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52" b="0" i="0" u="none" strike="noStrike" kern="0" cap="none" spc="-50" normalizeH="0" baseline="0" noProof="0" dirty="0">
                <a:ln>
                  <a:noFill/>
                </a:ln>
                <a:effectLst/>
                <a:uLnTx/>
                <a:uFillTx/>
                <a:latin typeface="Segoe UI"/>
                <a:ea typeface="+mn-ea"/>
                <a:cs typeface="+mn-cs"/>
              </a:rPr>
              <a:t>SCO</a:t>
            </a:r>
          </a:p>
        </p:txBody>
      </p:sp>
      <p:sp>
        <p:nvSpPr>
          <p:cNvPr id="446" name="Rectangle 445">
            <a:extLst>
              <a:ext uri="{FF2B5EF4-FFF2-40B4-BE49-F238E27FC236}">
                <a16:creationId xmlns:a16="http://schemas.microsoft.com/office/drawing/2014/main" xmlns="" id="{7CC46974-BC0C-45FE-B78E-1FC0D5E40558}"/>
              </a:ext>
            </a:extLst>
          </p:cNvPr>
          <p:cNvSpPr/>
          <p:nvPr/>
        </p:nvSpPr>
        <p:spPr bwMode="auto">
          <a:xfrm>
            <a:off x="6568181" y="366224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Orchestrator</a:t>
            </a:r>
            <a:endParaRPr kumimoji="0" lang="en-US" sz="952" b="0" i="0" u="none" strike="noStrike" kern="0" cap="none" spc="-50" normalizeH="0" baseline="0" noProof="0" dirty="0">
              <a:ln>
                <a:noFill/>
              </a:ln>
              <a:effectLst/>
              <a:uLnTx/>
              <a:uFillTx/>
              <a:latin typeface="Segoe UI"/>
              <a:ea typeface="+mn-ea"/>
              <a:cs typeface="+mn-cs"/>
            </a:endParaRPr>
          </a:p>
        </p:txBody>
      </p:sp>
      <p:grpSp>
        <p:nvGrpSpPr>
          <p:cNvPr id="447" name="Group 446">
            <a:extLst>
              <a:ext uri="{FF2B5EF4-FFF2-40B4-BE49-F238E27FC236}">
                <a16:creationId xmlns:a16="http://schemas.microsoft.com/office/drawing/2014/main" xmlns="" id="{1D716AEE-AC20-408B-88E3-99E38879C6D3}"/>
              </a:ext>
            </a:extLst>
          </p:cNvPr>
          <p:cNvGrpSpPr/>
          <p:nvPr/>
        </p:nvGrpSpPr>
        <p:grpSpPr>
          <a:xfrm>
            <a:off x="6773506" y="4160930"/>
            <a:ext cx="964438" cy="1135169"/>
            <a:chOff x="2472569" y="4180549"/>
            <a:chExt cx="1209968" cy="1541064"/>
          </a:xfrm>
        </p:grpSpPr>
        <p:grpSp>
          <p:nvGrpSpPr>
            <p:cNvPr id="448" name="Group 447">
              <a:extLst>
                <a:ext uri="{FF2B5EF4-FFF2-40B4-BE49-F238E27FC236}">
                  <a16:creationId xmlns:a16="http://schemas.microsoft.com/office/drawing/2014/main" xmlns=""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xmlns=""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2" name="Freeform 6">
                <a:extLst>
                  <a:ext uri="{FF2B5EF4-FFF2-40B4-BE49-F238E27FC236}">
                    <a16:creationId xmlns:a16="http://schemas.microsoft.com/office/drawing/2014/main" xmlns=""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3" name="Freeform 7">
                <a:extLst>
                  <a:ext uri="{FF2B5EF4-FFF2-40B4-BE49-F238E27FC236}">
                    <a16:creationId xmlns:a16="http://schemas.microsoft.com/office/drawing/2014/main" xmlns=""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4" name="Freeform 8">
                <a:extLst>
                  <a:ext uri="{FF2B5EF4-FFF2-40B4-BE49-F238E27FC236}">
                    <a16:creationId xmlns:a16="http://schemas.microsoft.com/office/drawing/2014/main" xmlns=""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5" name="Freeform 9">
                <a:extLst>
                  <a:ext uri="{FF2B5EF4-FFF2-40B4-BE49-F238E27FC236}">
                    <a16:creationId xmlns:a16="http://schemas.microsoft.com/office/drawing/2014/main" xmlns=""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6" name="Oval 14">
                <a:extLst>
                  <a:ext uri="{FF2B5EF4-FFF2-40B4-BE49-F238E27FC236}">
                    <a16:creationId xmlns:a16="http://schemas.microsoft.com/office/drawing/2014/main" xmlns=""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7" name="Oval 15">
                <a:extLst>
                  <a:ext uri="{FF2B5EF4-FFF2-40B4-BE49-F238E27FC236}">
                    <a16:creationId xmlns:a16="http://schemas.microsoft.com/office/drawing/2014/main" xmlns=""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8" name="Oval 16">
                <a:extLst>
                  <a:ext uri="{FF2B5EF4-FFF2-40B4-BE49-F238E27FC236}">
                    <a16:creationId xmlns:a16="http://schemas.microsoft.com/office/drawing/2014/main" xmlns=""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9" name="Oval 17">
                <a:extLst>
                  <a:ext uri="{FF2B5EF4-FFF2-40B4-BE49-F238E27FC236}">
                    <a16:creationId xmlns:a16="http://schemas.microsoft.com/office/drawing/2014/main" xmlns=""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49" name="Group 448">
              <a:extLst>
                <a:ext uri="{FF2B5EF4-FFF2-40B4-BE49-F238E27FC236}">
                  <a16:creationId xmlns:a16="http://schemas.microsoft.com/office/drawing/2014/main" xmlns=""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xmlns=""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3" name="Freeform 6">
                <a:extLst>
                  <a:ext uri="{FF2B5EF4-FFF2-40B4-BE49-F238E27FC236}">
                    <a16:creationId xmlns:a16="http://schemas.microsoft.com/office/drawing/2014/main" xmlns=""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4" name="Freeform 7">
                <a:extLst>
                  <a:ext uri="{FF2B5EF4-FFF2-40B4-BE49-F238E27FC236}">
                    <a16:creationId xmlns:a16="http://schemas.microsoft.com/office/drawing/2014/main" xmlns=""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5" name="Freeform 8">
                <a:extLst>
                  <a:ext uri="{FF2B5EF4-FFF2-40B4-BE49-F238E27FC236}">
                    <a16:creationId xmlns:a16="http://schemas.microsoft.com/office/drawing/2014/main" xmlns=""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6" name="Freeform 9">
                <a:extLst>
                  <a:ext uri="{FF2B5EF4-FFF2-40B4-BE49-F238E27FC236}">
                    <a16:creationId xmlns:a16="http://schemas.microsoft.com/office/drawing/2014/main" xmlns=""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7" name="Oval 14">
                <a:extLst>
                  <a:ext uri="{FF2B5EF4-FFF2-40B4-BE49-F238E27FC236}">
                    <a16:creationId xmlns:a16="http://schemas.microsoft.com/office/drawing/2014/main" xmlns=""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8" name="Oval 15">
                <a:extLst>
                  <a:ext uri="{FF2B5EF4-FFF2-40B4-BE49-F238E27FC236}">
                    <a16:creationId xmlns:a16="http://schemas.microsoft.com/office/drawing/2014/main" xmlns=""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9" name="Oval 16">
                <a:extLst>
                  <a:ext uri="{FF2B5EF4-FFF2-40B4-BE49-F238E27FC236}">
                    <a16:creationId xmlns:a16="http://schemas.microsoft.com/office/drawing/2014/main" xmlns=""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0" name="Oval 17">
                <a:extLst>
                  <a:ext uri="{FF2B5EF4-FFF2-40B4-BE49-F238E27FC236}">
                    <a16:creationId xmlns:a16="http://schemas.microsoft.com/office/drawing/2014/main" xmlns=""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50" name="Group 449">
              <a:extLst>
                <a:ext uri="{FF2B5EF4-FFF2-40B4-BE49-F238E27FC236}">
                  <a16:creationId xmlns:a16="http://schemas.microsoft.com/office/drawing/2014/main" xmlns=""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xmlns=""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xmlns=""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xmlns=""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61" name="Freeform 36">
                  <a:extLst>
                    <a:ext uri="{FF2B5EF4-FFF2-40B4-BE49-F238E27FC236}">
                      <a16:creationId xmlns:a16="http://schemas.microsoft.com/office/drawing/2014/main" xmlns=""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grpSp>
          <p:nvGrpSpPr>
            <p:cNvPr id="451" name="Group 450">
              <a:extLst>
                <a:ext uri="{FF2B5EF4-FFF2-40B4-BE49-F238E27FC236}">
                  <a16:creationId xmlns:a16="http://schemas.microsoft.com/office/drawing/2014/main" xmlns=""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xmlns=""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xmlns=""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xmlns=""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57" name="Freeform 36">
                  <a:extLst>
                    <a:ext uri="{FF2B5EF4-FFF2-40B4-BE49-F238E27FC236}">
                      <a16:creationId xmlns:a16="http://schemas.microsoft.com/office/drawing/2014/main" xmlns=""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sp>
          <p:nvSpPr>
            <p:cNvPr id="452" name="Rectangle 451">
              <a:extLst>
                <a:ext uri="{FF2B5EF4-FFF2-40B4-BE49-F238E27FC236}">
                  <a16:creationId xmlns:a16="http://schemas.microsoft.com/office/drawing/2014/main" xmlns=""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00" b="0" i="0" u="none" strike="noStrike" kern="0" cap="none" spc="-50" normalizeH="0" baseline="0" noProof="0" dirty="0">
                  <a:ln>
                    <a:noFill/>
                  </a:ln>
                  <a:effectLst/>
                  <a:uLnTx/>
                  <a:uFillTx/>
                  <a:latin typeface="Segoe UI"/>
                  <a:ea typeface="+mn-ea"/>
                  <a:cs typeface="+mn-cs"/>
                </a:rPr>
                <a:t>SMA</a:t>
              </a:r>
              <a:endParaRPr kumimoji="0" lang="en-US" sz="100" b="0" i="0" u="none" strike="noStrike" kern="0" cap="none" spc="-50" normalizeH="0" baseline="0" noProof="0" dirty="0">
                <a:ln>
                  <a:noFill/>
                </a:ln>
                <a:effectLst/>
                <a:uLnTx/>
                <a:uFillTx/>
                <a:latin typeface="Segoe UI"/>
                <a:ea typeface="+mn-ea"/>
                <a:cs typeface="+mn-cs"/>
              </a:endParaRPr>
            </a:p>
          </p:txBody>
        </p:sp>
        <p:sp>
          <p:nvSpPr>
            <p:cNvPr id="453" name="Rounded Rectangle 138">
              <a:extLst>
                <a:ext uri="{FF2B5EF4-FFF2-40B4-BE49-F238E27FC236}">
                  <a16:creationId xmlns:a16="http://schemas.microsoft.com/office/drawing/2014/main" xmlns=""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xmlns="" id="{CF1BA6B9-BEDB-45DD-AE6F-54B45C1C437D}"/>
              </a:ext>
            </a:extLst>
          </p:cNvPr>
          <p:cNvSpPr>
            <a:spLocks/>
          </p:cNvSpPr>
          <p:nvPr/>
        </p:nvSpPr>
        <p:spPr bwMode="auto">
          <a:xfrm>
            <a:off x="8178924" y="4227976"/>
            <a:ext cx="1506312" cy="127445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1" name="Up-Down Arrow 168">
            <a:extLst>
              <a:ext uri="{FF2B5EF4-FFF2-40B4-BE49-F238E27FC236}">
                <a16:creationId xmlns:a16="http://schemas.microsoft.com/office/drawing/2014/main" xmlns="" id="{89E97199-2360-4E27-9609-E324A0B2B8B0}"/>
              </a:ext>
            </a:extLst>
          </p:cNvPr>
          <p:cNvSpPr/>
          <p:nvPr/>
        </p:nvSpPr>
        <p:spPr bwMode="auto">
          <a:xfrm rot="5400000">
            <a:off x="9788420" y="4462723"/>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xmlns="" id="{BB27EE0E-26A3-477E-A8B8-8FC99D7C8CD8}"/>
              </a:ext>
            </a:extLst>
          </p:cNvPr>
          <p:cNvSpPr txBox="1"/>
          <p:nvPr/>
        </p:nvSpPr>
        <p:spPr>
          <a:xfrm>
            <a:off x="8342528" y="4497940"/>
            <a:ext cx="1198479" cy="1086296"/>
          </a:xfrm>
          <a:prstGeom prst="rect">
            <a:avLst/>
          </a:prstGeom>
          <a:solidFill>
            <a:srgbClr val="505050">
              <a:lumMod val="50000"/>
              <a:lumOff val="50000"/>
            </a:srgbClr>
          </a:solidFill>
          <a:ln>
            <a:solidFill>
              <a:schemeClr val="tx2"/>
            </a:solidFill>
          </a:ln>
        </p:spPr>
        <p:txBody>
          <a:bodyPr wrap="square" lIns="182854" tIns="146284" rIns="182854" bIns="146284" rtlCol="0">
            <a:spAutoFit/>
          </a:bodyPr>
          <a:lstStyle/>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Hyper-V</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VMWare</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OpenStack</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a:endParaRPr>
          </a:p>
        </p:txBody>
      </p:sp>
      <p:sp>
        <p:nvSpPr>
          <p:cNvPr id="483" name="Up-Down Arrow 170">
            <a:extLst>
              <a:ext uri="{FF2B5EF4-FFF2-40B4-BE49-F238E27FC236}">
                <a16:creationId xmlns:a16="http://schemas.microsoft.com/office/drawing/2014/main" xmlns="" id="{40E45A39-B249-4485-9841-A01D96524D9E}"/>
              </a:ext>
            </a:extLst>
          </p:cNvPr>
          <p:cNvSpPr/>
          <p:nvPr/>
        </p:nvSpPr>
        <p:spPr bwMode="auto">
          <a:xfrm rot="5400000">
            <a:off x="7914394" y="4481016"/>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xmlns="" id="{993EE73B-6C68-45A6-A4A5-F1A68FBC4509}"/>
              </a:ext>
            </a:extLst>
          </p:cNvPr>
          <p:cNvSpPr>
            <a:spLocks/>
          </p:cNvSpPr>
          <p:nvPr/>
        </p:nvSpPr>
        <p:spPr bwMode="auto">
          <a:xfrm flipH="1">
            <a:off x="9924096" y="2010161"/>
            <a:ext cx="134743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5" name="Rectangle 484">
            <a:extLst>
              <a:ext uri="{FF2B5EF4-FFF2-40B4-BE49-F238E27FC236}">
                <a16:creationId xmlns:a16="http://schemas.microsoft.com/office/drawing/2014/main" xmlns="" id="{EA25B1BD-36BB-4CD0-8461-BEADDB957E8B}"/>
              </a:ext>
            </a:extLst>
          </p:cNvPr>
          <p:cNvSpPr/>
          <p:nvPr/>
        </p:nvSpPr>
        <p:spPr bwMode="auto">
          <a:xfrm>
            <a:off x="9933063" y="205113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Automation</a:t>
            </a:r>
            <a:endParaRPr kumimoji="0" lang="en-US" sz="952"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2022598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Desired State Configuration (DSC)</a:t>
            </a:r>
          </a:p>
        </p:txBody>
      </p:sp>
      <p:sp>
        <p:nvSpPr>
          <p:cNvPr id="6" name="Text Placeholder 5"/>
          <p:cNvSpPr>
            <a:spLocks noGrp="1"/>
          </p:cNvSpPr>
          <p:nvPr>
            <p:ph type="body" sz="quarter" idx="11"/>
          </p:nvPr>
        </p:nvSpPr>
        <p:spPr>
          <a:xfrm>
            <a:off x="269241" y="1189494"/>
            <a:ext cx="11655840" cy="4893647"/>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Discovering the actual configuration state on a given node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Fixing a configuration that has drifted away from the desired state</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5318483"/>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573B60-9527-412A-B5F5-04FAFB55A710}"/>
              </a:ext>
            </a:extLst>
          </p:cNvPr>
          <p:cNvSpPr>
            <a:spLocks noGrp="1"/>
          </p:cNvSpPr>
          <p:nvPr>
            <p:ph type="title"/>
          </p:nvPr>
        </p:nvSpPr>
        <p:spPr>
          <a:xfrm>
            <a:off x="1034143" y="2759983"/>
            <a:ext cx="10515600" cy="1325563"/>
          </a:xfrm>
        </p:spPr>
        <p:txBody>
          <a:bodyPr/>
          <a:lstStyle/>
          <a:p>
            <a:r>
              <a:rPr lang="en-US" dirty="0"/>
              <a:t>Demo –Azure Security Center and other Assorted Tools and Toys</a:t>
            </a:r>
          </a:p>
        </p:txBody>
      </p:sp>
    </p:spTree>
    <p:extLst>
      <p:ext uri="{BB962C8B-B14F-4D97-AF65-F5344CB8AC3E}">
        <p14:creationId xmlns:p14="http://schemas.microsoft.com/office/powerpoint/2010/main" val="1509880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3271" y="5132439"/>
            <a:ext cx="3921529" cy="1460779"/>
          </a:xfrm>
        </p:spPr>
        <p:txBody>
          <a:bodyPr/>
          <a:lstStyle/>
          <a:p>
            <a:r>
              <a:rPr lang="en-US" b="1" dirty="0"/>
              <a:t>Coach Culbertson</a:t>
            </a:r>
          </a:p>
          <a:p>
            <a:r>
              <a:rPr lang="en-US" dirty="0"/>
              <a:t>Friendly Neighborhood Instructor</a:t>
            </a:r>
          </a:p>
          <a:p>
            <a:r>
              <a:rPr lang="en-US" dirty="0"/>
              <a:t>Directions Training</a:t>
            </a:r>
          </a:p>
        </p:txBody>
      </p:sp>
      <p:sp>
        <p:nvSpPr>
          <p:cNvPr id="2" name="Title 1"/>
          <p:cNvSpPr>
            <a:spLocks noGrp="1"/>
          </p:cNvSpPr>
          <p:nvPr>
            <p:ph type="ctrTitle"/>
          </p:nvPr>
        </p:nvSpPr>
        <p:spPr>
          <a:solidFill>
            <a:srgbClr val="007233"/>
          </a:solidFill>
        </p:spPr>
        <p:txBody>
          <a:bodyPr/>
          <a:lstStyle/>
          <a:p>
            <a:r>
              <a:rPr lang="en-US" sz="3200" dirty="0"/>
              <a:t>Compute Infrastructure</a:t>
            </a:r>
          </a:p>
        </p:txBody>
      </p:sp>
      <p:sp>
        <p:nvSpPr>
          <p:cNvPr id="5" name="Subtitle 3"/>
          <p:cNvSpPr txBox="1">
            <a:spLocks/>
          </p:cNvSpPr>
          <p:nvPr/>
        </p:nvSpPr>
        <p:spPr bwMode="auto">
          <a:xfrm>
            <a:off x="4114800" y="5132438"/>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r>
              <a:rPr lang="en-US" b="1" dirty="0"/>
              <a:t>Damon </a:t>
            </a:r>
            <a:r>
              <a:rPr lang="en-US" b="1" dirty="0" err="1"/>
              <a:t>Ronco</a:t>
            </a:r>
            <a:endParaRPr lang="en-US" b="1" dirty="0"/>
          </a:p>
          <a:p>
            <a:r>
              <a:rPr lang="en-US" dirty="0"/>
              <a:t>Azure Technology Solutions Professional</a:t>
            </a:r>
          </a:p>
          <a:p>
            <a:r>
              <a:rPr lang="en-US" dirty="0"/>
              <a:t>Microsoft</a:t>
            </a:r>
          </a:p>
        </p:txBody>
      </p:sp>
    </p:spTree>
    <p:extLst>
      <p:ext uri="{BB962C8B-B14F-4D97-AF65-F5344CB8AC3E}">
        <p14:creationId xmlns:p14="http://schemas.microsoft.com/office/powerpoint/2010/main" val="313828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164" y="-86937"/>
            <a:ext cx="10515600" cy="1325563"/>
          </a:xfrm>
        </p:spPr>
        <p:txBody>
          <a:bodyPr/>
          <a:lstStyle/>
          <a:p>
            <a:r>
              <a:rPr lang="en-US" dirty="0"/>
              <a:t>Design Compute Infrastructure (20-25%)</a:t>
            </a:r>
          </a:p>
        </p:txBody>
      </p:sp>
      <p:sp>
        <p:nvSpPr>
          <p:cNvPr id="3" name="Content Placeholder 2"/>
          <p:cNvSpPr>
            <a:spLocks noGrp="1"/>
          </p:cNvSpPr>
          <p:nvPr>
            <p:ph idx="1"/>
          </p:nvPr>
        </p:nvSpPr>
        <p:spPr>
          <a:xfrm>
            <a:off x="270164" y="1032306"/>
            <a:ext cx="11710554" cy="5825693"/>
          </a:xfrm>
        </p:spPr>
        <p:txBody>
          <a:bodyPr>
            <a:normAutofit fontScale="47500" lnSpcReduction="20000"/>
          </a:bodyPr>
          <a:lstStyle/>
          <a:p>
            <a:pPr marL="0" indent="0" fontAlgn="base">
              <a:buNone/>
            </a:pPr>
            <a:r>
              <a:rPr lang="en-US" sz="5100" dirty="0"/>
              <a:t>From </a:t>
            </a:r>
            <a:r>
              <a:rPr lang="en-US" sz="5100" dirty="0">
                <a:hlinkClick r:id="rId3"/>
              </a:rPr>
              <a:t>https://www.microsoft.com/en-us/learning/exam-70-535.aspx</a:t>
            </a:r>
            <a:endParaRPr lang="en-US" sz="5100" dirty="0"/>
          </a:p>
          <a:p>
            <a:pPr marL="0" indent="0" fontAlgn="base">
              <a:buNone/>
            </a:pPr>
            <a:endParaRPr lang="en-US" sz="5100" dirty="0"/>
          </a:p>
          <a:p>
            <a:pPr fontAlgn="base"/>
            <a:r>
              <a:rPr lang="en-US" sz="4400" dirty="0"/>
              <a:t>Design solutions using virtual machines </a:t>
            </a:r>
          </a:p>
          <a:p>
            <a:pPr lvl="1" fontAlgn="base"/>
            <a:r>
              <a:rPr lang="en-US" sz="3300"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sz="4400" dirty="0"/>
              <a:t>Design solutions for serverless computing </a:t>
            </a:r>
          </a:p>
          <a:p>
            <a:pPr lvl="1" fontAlgn="base"/>
            <a:r>
              <a:rPr lang="en-US" sz="3300" dirty="0"/>
              <a:t>Use Azure Functions to implement event-driven actions; design for serverless computing using Azure Container Instances; design application solutions by using Azure Logic Apps, Azure Functions, or both; determine when to use API management service</a:t>
            </a:r>
          </a:p>
          <a:p>
            <a:pPr fontAlgn="base"/>
            <a:r>
              <a:rPr lang="en-US" sz="4400" dirty="0"/>
              <a:t>Design microservices-based solutions   </a:t>
            </a:r>
          </a:p>
          <a:p>
            <a:pPr lvl="1" fontAlgn="base"/>
            <a:r>
              <a:rPr lang="en-US" sz="3300"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sz="4400" dirty="0"/>
              <a:t>Design web applications </a:t>
            </a:r>
          </a:p>
          <a:p>
            <a:pPr lvl="1" fontAlgn="base"/>
            <a:r>
              <a:rPr lang="en-US" sz="330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sz="3300" dirty="0" err="1"/>
              <a:t>Redis</a:t>
            </a:r>
            <a:r>
              <a:rPr lang="en-US" sz="3300" dirty="0"/>
              <a:t> cache</a:t>
            </a:r>
          </a:p>
          <a:p>
            <a:pPr fontAlgn="base"/>
            <a:r>
              <a:rPr lang="en-US" sz="4400" dirty="0"/>
              <a:t>Create compute-intensive application </a:t>
            </a:r>
          </a:p>
          <a:p>
            <a:pPr lvl="1" fontAlgn="base"/>
            <a:r>
              <a:rPr lang="en-US" sz="3300" dirty="0"/>
              <a:t>Design high-performance computing (HPC) and other compute-intensive applications using Azure Services; determine when to use Azure Batch; design stateless components to accommodate scale; design lifecycle strategy for Azure Batch</a:t>
            </a:r>
          </a:p>
          <a:p>
            <a:pPr lvl="1" fontAlgn="base"/>
            <a:endParaRPr lang="en-US" sz="2500" dirty="0"/>
          </a:p>
          <a:p>
            <a:pPr marL="0" indent="0" fontAlgn="base">
              <a:buNone/>
            </a:pPr>
            <a:endParaRPr lang="en-US" dirty="0"/>
          </a:p>
        </p:txBody>
      </p:sp>
    </p:spTree>
    <p:extLst>
      <p:ext uri="{BB962C8B-B14F-4D97-AF65-F5344CB8AC3E}">
        <p14:creationId xmlns:p14="http://schemas.microsoft.com/office/powerpoint/2010/main" val="271234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algn="ctr">
                <a:defRPr/>
              </a:pPr>
              <a:r>
                <a:rPr lang="en-US" sz="160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algn="ctr">
                <a:defRPr/>
              </a:pPr>
              <a:r>
                <a:rPr lang="en-US" sz="1600">
                  <a:solidFill>
                    <a:prstClr val="black"/>
                  </a:solidFill>
                  <a:latin typeface="Segoe UI Light" panose="020B0502040204020203" pitchFamily="34" charset="0"/>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algn="ctr">
                <a:defRPr/>
              </a:pPr>
              <a:r>
                <a:rPr lang="en-US" sz="1600">
                  <a:solidFill>
                    <a:prstClr val="black"/>
                  </a:solidFill>
                  <a:latin typeface="Segoe UI Light" panose="020B0502040204020203" pitchFamily="34" charset="0"/>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algn="ctr">
                <a:defRPr/>
              </a:pPr>
              <a:r>
                <a:rPr lang="en-US" sz="1600">
                  <a:solidFill>
                    <a:prstClr val="black"/>
                  </a:solidFill>
                  <a:latin typeface="Segoe UI Light" panose="020B0502040204020203" pitchFamily="34" charset="0"/>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algn="ctr">
                <a:defRPr/>
              </a:pPr>
              <a:r>
                <a:rPr lang="en-US" sz="1600">
                  <a:solidFill>
                    <a:prstClr val="black"/>
                  </a:solidFill>
                  <a:latin typeface="Segoe UI Light" panose="020B0502040204020203" pitchFamily="34" charset="0"/>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algn="ctr">
              <a:defRPr/>
            </a:pPr>
            <a:r>
              <a:rPr lang="en-US">
                <a:solidFill>
                  <a:prstClr val="black"/>
                </a:solidFill>
                <a:latin typeface="Segoe UI Light" panose="020B0502040204020203" pitchFamily="34" charset="0"/>
                <a:cs typeface="Segoe UI Light" panose="020B0502040204020203" pitchFamily="34" charset="0"/>
              </a:rPr>
              <a:t>Customer-managed</a:t>
            </a:r>
          </a:p>
          <a:p>
            <a:pPr algn="ctr">
              <a:defRPr/>
            </a:pPr>
            <a:r>
              <a:rPr lang="en-US">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algn="ctr">
              <a:defRPr/>
            </a:pPr>
            <a:r>
              <a:rPr lang="en-US">
                <a:solidFill>
                  <a:prstClr val="black"/>
                </a:solidFill>
                <a:latin typeface="Segoe UI Light" panose="020B0502040204020203" pitchFamily="34" charset="0"/>
                <a:cs typeface="Segoe UI Light" panose="020B0502040204020203" pitchFamily="34" charset="0"/>
              </a:rPr>
              <a:t>Platform-managed</a:t>
            </a:r>
          </a:p>
          <a:p>
            <a:pPr algn="ctr">
              <a:defRPr/>
            </a:pPr>
            <a:r>
              <a:rPr lang="en-US">
                <a:solidFill>
                  <a:prstClr val="black"/>
                </a:solidFill>
                <a:latin typeface="Segoe UI Light" panose="020B0502040204020203" pitchFamily="34" charset="0"/>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algn="ctr">
              <a:defRPr/>
            </a:pPr>
            <a:r>
              <a:rPr lang="en-US">
                <a:solidFill>
                  <a:prstClr val="black"/>
                </a:solidFill>
                <a:latin typeface="Segoe UI Light" panose="020B0502040204020203" pitchFamily="34" charset="0"/>
                <a:cs typeface="Segoe UI Light" panose="020B0502040204020203" pitchFamily="34" charset="0"/>
              </a:rPr>
              <a:t>Code-only</a:t>
            </a:r>
          </a:p>
          <a:p>
            <a:pPr algn="ctr">
              <a:defRPr/>
            </a:pPr>
            <a:r>
              <a:rPr lang="en-US">
                <a:solidFill>
                  <a:prstClr val="black"/>
                </a:solidFill>
                <a:latin typeface="Segoe UI Light" panose="020B0502040204020203" pitchFamily="34" charset="0"/>
                <a:cs typeface="Segoe UI Light" panose="020B0502040204020203" pitchFamily="34" charset="0"/>
              </a:rPr>
              <a:t>(</a:t>
            </a:r>
            <a:r>
              <a:rPr lang="en-US" err="1">
                <a:solidFill>
                  <a:prstClr val="black"/>
                </a:solidFill>
                <a:latin typeface="Segoe UI Light" panose="020B0502040204020203" pitchFamily="34" charset="0"/>
                <a:cs typeface="Segoe UI Light" panose="020B0502040204020203" pitchFamily="34" charset="0"/>
              </a:rPr>
              <a:t>serverless</a:t>
            </a:r>
            <a:r>
              <a:rPr lang="en-US">
                <a:solidFill>
                  <a:prstClr val="black"/>
                </a:solidFill>
                <a:latin typeface="Segoe UI Light" panose="020B0502040204020203" pitchFamily="34" charset="0"/>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defTabSz="1218835">
              <a:lnSpc>
                <a:spcPct val="90000"/>
              </a:lnSpc>
              <a:spcBef>
                <a:spcPct val="20000"/>
              </a:spcBef>
              <a:buSzPct val="80000"/>
              <a:defRPr/>
            </a:pP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1218835">
              <a:lnSpc>
                <a:spcPct val="90000"/>
              </a:lnSpc>
              <a:spcBef>
                <a:spcPct val="20000"/>
              </a:spcBef>
              <a:buSzPct val="80000"/>
              <a:defRPr/>
            </a:pPr>
            <a:r>
              <a:rPr lang="en-US" sz="2400">
                <a:solidFill>
                  <a:srgbClr val="FF8A00"/>
                </a:solidFill>
                <a:latin typeface="Segoe UI Light" panose="020B0502040204020203" pitchFamily="34" charset="0"/>
                <a:cs typeface="Segoe UI Light" panose="020B0502040204020203" pitchFamily="34" charset="0"/>
              </a:rPr>
              <a:t>Compute</a:t>
            </a:r>
            <a:endParaRPr lang="en-US" sz="4800">
              <a:solidFill>
                <a:srgbClr val="FF8A00"/>
              </a:solidFill>
              <a:latin typeface="Segoe UI Light" panose="020B0502040204020203" pitchFamily="34" charset="0"/>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algn="ctr" defTabSz="913985" fontAlgn="base">
              <a:spcBef>
                <a:spcPct val="0"/>
              </a:spcBef>
              <a:spcAft>
                <a:spcPct val="0"/>
              </a:spcAft>
              <a:defRPr/>
            </a:pPr>
            <a:endParaRPr lang="en-US" sz="2300" kern="0">
              <a:gradFill>
                <a:gsLst>
                  <a:gs pos="0">
                    <a:srgbClr val="FFFFFF"/>
                  </a:gs>
                  <a:gs pos="100000">
                    <a:srgbClr val="FFFFFF"/>
                  </a:gs>
                </a:gsLst>
                <a:lin ang="5400000" scaled="0"/>
              </a:gradFill>
              <a:latin typeface="Segoe UI"/>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a:lnSpc>
                <a:spcPct val="90000"/>
              </a:lnSpc>
              <a:spcBef>
                <a:spcPct val="20000"/>
              </a:spcBef>
              <a:buSzPct val="80000"/>
              <a:defRPr/>
            </a:pPr>
            <a:r>
              <a:rPr lang="en-US" sz="2800">
                <a:solidFill>
                  <a:prstClr val="white"/>
                </a:solidFill>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algn="r">
              <a:lnSpc>
                <a:spcPct val="90000"/>
              </a:lnSpc>
              <a:spcBef>
                <a:spcPct val="20000"/>
              </a:spcBef>
              <a:buSzPct val="80000"/>
              <a:defRPr/>
            </a:pPr>
            <a:r>
              <a:rPr lang="en-US" sz="2800">
                <a:solidFill>
                  <a:prstClr val="white"/>
                </a:solidFill>
              </a:rPr>
              <a:t>Focus on the App</a:t>
            </a:r>
          </a:p>
        </p:txBody>
      </p:sp>
    </p:spTree>
    <p:extLst>
      <p:ext uri="{BB962C8B-B14F-4D97-AF65-F5344CB8AC3E}">
        <p14:creationId xmlns:p14="http://schemas.microsoft.com/office/powerpoint/2010/main" val="269314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1461"/>
            <a:ext cx="11890296" cy="1822988"/>
          </a:xfrm>
        </p:spPr>
        <p:txBody>
          <a:bodyPr/>
          <a:lstStyle/>
          <a:p>
            <a:r>
              <a:rPr lang="en-US" dirty="0"/>
              <a:t>Architect Defined</a:t>
            </a:r>
          </a:p>
        </p:txBody>
      </p:sp>
      <p:sp>
        <p:nvSpPr>
          <p:cNvPr id="4" name="Text Placeholder 3"/>
          <p:cNvSpPr>
            <a:spLocks noGrp="1"/>
          </p:cNvSpPr>
          <p:nvPr>
            <p:ph type="body" sz="quarter" idx="14"/>
          </p:nvPr>
        </p:nvSpPr>
        <p:spPr>
          <a:xfrm>
            <a:off x="0" y="1714500"/>
            <a:ext cx="11890296" cy="2590800"/>
          </a:xfrm>
        </p:spPr>
        <p:txBody>
          <a:bodyPr/>
          <a:lstStyle/>
          <a:p>
            <a:pPr marL="0" indent="0"/>
            <a:r>
              <a:rPr lang="en-US" sz="4000" dirty="0"/>
              <a:t>Noun: </a:t>
            </a:r>
          </a:p>
          <a:p>
            <a:pPr marL="0" indent="0"/>
            <a:r>
              <a:rPr lang="en-US" sz="4000" dirty="0"/>
              <a:t>1. a person who designs and in many cases also supervises construction</a:t>
            </a:r>
          </a:p>
          <a:p>
            <a:pPr marL="0" indent="0"/>
            <a:r>
              <a:rPr lang="en-US" sz="4000" dirty="0"/>
              <a:t>2. the deviser, maker, or creator of anything: the architects of the Constitution of the United States.</a:t>
            </a:r>
          </a:p>
          <a:p>
            <a:pPr marL="0" indent="0"/>
            <a:endParaRPr lang="en-US" sz="4000" dirty="0"/>
          </a:p>
          <a:p>
            <a:pPr marL="0" indent="0"/>
            <a:r>
              <a:rPr lang="en-US" sz="4000" dirty="0"/>
              <a:t>Verb:</a:t>
            </a:r>
          </a:p>
          <a:p>
            <a:pPr marL="0" indent="0"/>
            <a:r>
              <a:rPr lang="en-US" sz="4000" dirty="0"/>
              <a:t>4. to plan, organize, or structure as an architect: The house is well architected.</a:t>
            </a:r>
          </a:p>
          <a:p>
            <a:pPr marL="0" indent="0"/>
            <a:endParaRPr lang="en-US" sz="4000" dirty="0"/>
          </a:p>
          <a:p>
            <a:pPr marL="0" indent="0"/>
            <a:endParaRPr lang="en-US" sz="4000" dirty="0"/>
          </a:p>
        </p:txBody>
      </p:sp>
      <p:sp>
        <p:nvSpPr>
          <p:cNvPr id="5" name="Explosion 2 4"/>
          <p:cNvSpPr/>
          <p:nvPr/>
        </p:nvSpPr>
        <p:spPr>
          <a:xfrm>
            <a:off x="6864439" y="-314325"/>
            <a:ext cx="6078675" cy="2796637"/>
          </a:xfrm>
          <a:prstGeom prst="irregularSeal2">
            <a:avLst/>
          </a:prstGeom>
          <a:solidFill>
            <a:srgbClr val="92D05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ctr"/>
            <a:r>
              <a:rPr lang="en-US" sz="2800" dirty="0">
                <a:solidFill>
                  <a:prstClr val="black"/>
                </a:solidFill>
              </a:rPr>
              <a:t>Given Challenge </a:t>
            </a:r>
          </a:p>
          <a:p>
            <a:pPr algn="ctr"/>
            <a:r>
              <a:rPr lang="en-US" sz="2800" dirty="0">
                <a:solidFill>
                  <a:prstClr val="black"/>
                </a:solidFill>
              </a:rPr>
              <a:t>&lt;=&gt; </a:t>
            </a:r>
          </a:p>
          <a:p>
            <a:pPr algn="ctr"/>
            <a:r>
              <a:rPr lang="en-US" sz="2800" dirty="0">
                <a:solidFill>
                  <a:prstClr val="black"/>
                </a:solidFill>
              </a:rPr>
              <a:t>Create Solution</a:t>
            </a:r>
            <a:endParaRPr lang="en-US" sz="2400" dirty="0">
              <a:solidFill>
                <a:prstClr val="black"/>
              </a:solidFill>
            </a:endParaRPr>
          </a:p>
        </p:txBody>
      </p:sp>
    </p:spTree>
    <p:extLst>
      <p:ext uri="{BB962C8B-B14F-4D97-AF65-F5344CB8AC3E}">
        <p14:creationId xmlns:p14="http://schemas.microsoft.com/office/powerpoint/2010/main" val="3017818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251975" y="1486472"/>
            <a:ext cx="5993429" cy="4095947"/>
          </a:xfrm>
        </p:spPr>
        <p:txBody>
          <a:bodyPr/>
          <a:lstStyle/>
          <a:p>
            <a:r>
              <a:rPr lang="en-US" sz="2400" dirty="0"/>
              <a:t>All services offered as </a:t>
            </a:r>
            <a:r>
              <a:rPr lang="en-US" sz="2400" b="1" dirty="0"/>
              <a:t>ARM resources</a:t>
            </a:r>
          </a:p>
          <a:p>
            <a:pPr marL="336114" indent="-336114">
              <a:buFont typeface="Arial" panose="020B0604020202020204" pitchFamily="34" charset="0"/>
              <a:buChar char="•"/>
            </a:pPr>
            <a:r>
              <a:rPr lang="en-US" sz="2400" dirty="0"/>
              <a:t>Consistent model for creating/managing Azure resources</a:t>
            </a:r>
          </a:p>
          <a:p>
            <a:pPr marL="336114" indent="-336114">
              <a:buFont typeface="Arial" panose="020B0604020202020204" pitchFamily="34" charset="0"/>
              <a:buChar char="•"/>
            </a:pPr>
            <a:r>
              <a:rPr lang="en-US" sz="2400" dirty="0"/>
              <a:t>Based on declarative templates</a:t>
            </a:r>
          </a:p>
          <a:p>
            <a:endParaRPr lang="en-US" sz="2400" dirty="0"/>
          </a:p>
          <a:p>
            <a:r>
              <a:rPr lang="en-US" sz="2400" dirty="0"/>
              <a:t>Resources are managed in </a:t>
            </a:r>
            <a:r>
              <a:rPr lang="en-US" sz="2400" b="1" dirty="0"/>
              <a:t>resource groups</a:t>
            </a:r>
          </a:p>
          <a:p>
            <a:pPr marL="336114" indent="-336114">
              <a:buFont typeface="Arial" panose="020B0604020202020204" pitchFamily="34" charset="0"/>
              <a:buChar char="•"/>
            </a:pPr>
            <a:r>
              <a:rPr lang="en-US" sz="2400" dirty="0"/>
              <a:t>Deployed together</a:t>
            </a:r>
          </a:p>
          <a:p>
            <a:pPr marL="336114" indent="-336114">
              <a:buFont typeface="Arial" panose="020B0604020202020204" pitchFamily="34" charset="0"/>
              <a:buChar char="•"/>
            </a:pPr>
            <a:r>
              <a:rPr lang="en-US" sz="2400" dirty="0"/>
              <a:t>Managed together</a:t>
            </a:r>
          </a:p>
          <a:p>
            <a:pPr marL="336114" indent="-336114">
              <a:buFont typeface="Arial" panose="020B0604020202020204" pitchFamily="34" charset="0"/>
              <a:buChar char="•"/>
            </a:pPr>
            <a:r>
              <a:rPr lang="en-US" sz="2400" dirty="0"/>
              <a:t>Provides RBAC support</a:t>
            </a:r>
          </a:p>
          <a:p>
            <a:endParaRPr lang="en-US" sz="2400" dirty="0"/>
          </a:p>
        </p:txBody>
      </p:sp>
      <p:pic>
        <p:nvPicPr>
          <p:cNvPr id="4" name="Picture 3"/>
          <p:cNvPicPr>
            <a:picLocks noChangeAspect="1"/>
          </p:cNvPicPr>
          <p:nvPr/>
        </p:nvPicPr>
        <p:blipFill>
          <a:blip r:embed="rId3"/>
          <a:stretch>
            <a:fillRect/>
          </a:stretch>
        </p:blipFill>
        <p:spPr>
          <a:xfrm>
            <a:off x="6023610" y="1408759"/>
            <a:ext cx="5888864" cy="4963713"/>
          </a:xfrm>
          <a:prstGeom prst="rect">
            <a:avLst/>
          </a:prstGeom>
        </p:spPr>
      </p:pic>
    </p:spTree>
    <p:extLst>
      <p:ext uri="{BB962C8B-B14F-4D97-AF65-F5344CB8AC3E}">
        <p14:creationId xmlns:p14="http://schemas.microsoft.com/office/powerpoint/2010/main" val="2929246443"/>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8"/>
            <a:ext cx="11653523" cy="4188540"/>
          </a:xfrm>
        </p:spPr>
        <p:txBody>
          <a:bodyPr/>
          <a:lstStyle/>
          <a:p>
            <a:r>
              <a:rPr lang="en-US" dirty="0"/>
              <a:t>Resource</a:t>
            </a:r>
          </a:p>
          <a:p>
            <a:pPr lvl="1"/>
            <a:r>
              <a:rPr lang="en-US" dirty="0"/>
              <a:t>A manageable unit of Azure infrastructure</a:t>
            </a:r>
          </a:p>
          <a:p>
            <a:pPr lvl="1"/>
            <a:r>
              <a:rPr lang="en-US" dirty="0"/>
              <a:t>Examples: virtual machine, load balancer, storage account</a:t>
            </a:r>
          </a:p>
          <a:p>
            <a:r>
              <a:rPr lang="en-US" dirty="0"/>
              <a:t>Resource provider</a:t>
            </a:r>
          </a:p>
          <a:p>
            <a:pPr lvl="1"/>
            <a:r>
              <a:rPr lang="en-US" dirty="0"/>
              <a:t>A service that allows for creation and management of resources</a:t>
            </a:r>
          </a:p>
          <a:p>
            <a:pPr lvl="1"/>
            <a:r>
              <a:rPr lang="en-US" dirty="0"/>
              <a:t>Examples: Compute Resource Provider, Storage Resource Provider</a:t>
            </a:r>
          </a:p>
          <a:p>
            <a:r>
              <a:rPr lang="en-US" dirty="0"/>
              <a:t>Resource manager template</a:t>
            </a:r>
          </a:p>
          <a:p>
            <a:pPr lvl="1"/>
            <a:r>
              <a:rPr lang="en-US" dirty="0"/>
              <a:t>A declarative template for describing a resource group</a:t>
            </a:r>
          </a:p>
        </p:txBody>
      </p:sp>
      <p:sp>
        <p:nvSpPr>
          <p:cNvPr id="2" name="Title 1"/>
          <p:cNvSpPr>
            <a:spLocks noGrp="1"/>
          </p:cNvSpPr>
          <p:nvPr>
            <p:ph type="title"/>
          </p:nvPr>
        </p:nvSpPr>
        <p:spPr/>
        <p:txBody>
          <a:bodyPr/>
          <a:lstStyle/>
          <a:p>
            <a:r>
              <a:rPr lang="en-US" dirty="0"/>
              <a:t>Azure Resource Manager Terminology</a:t>
            </a:r>
          </a:p>
        </p:txBody>
      </p:sp>
    </p:spTree>
    <p:extLst>
      <p:ext uri="{BB962C8B-B14F-4D97-AF65-F5344CB8AC3E}">
        <p14:creationId xmlns:p14="http://schemas.microsoft.com/office/powerpoint/2010/main" val="30149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xmlns=""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en-US">
              <a:solidFill>
                <a:prstClr val="white"/>
              </a:solidFill>
            </a:endParaRPr>
          </a:p>
        </p:txBody>
      </p:sp>
      <p:sp>
        <p:nvSpPr>
          <p:cNvPr id="4" name="Title 3">
            <a:extLst>
              <a:ext uri="{FF2B5EF4-FFF2-40B4-BE49-F238E27FC236}">
                <a16:creationId xmlns:a16="http://schemas.microsoft.com/office/drawing/2014/main" xmlns=""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Reusable ARM Templates</a:t>
            </a:r>
          </a:p>
        </p:txBody>
      </p:sp>
      <p:sp>
        <p:nvSpPr>
          <p:cNvPr id="6" name="TextBox 5">
            <a:extLst>
              <a:ext uri="{FF2B5EF4-FFF2-40B4-BE49-F238E27FC236}">
                <a16:creationId xmlns:a16="http://schemas.microsoft.com/office/drawing/2014/main" xmlns="" id="{7F1A107D-A2A1-488F-8FBD-64FEEF1C35F7}"/>
              </a:ext>
            </a:extLst>
          </p:cNvPr>
          <p:cNvSpPr txBox="1"/>
          <p:nvPr/>
        </p:nvSpPr>
        <p:spPr>
          <a:xfrm>
            <a:off x="4032514" y="6412230"/>
            <a:ext cx="8159486" cy="369332"/>
          </a:xfrm>
          <a:prstGeom prst="rect">
            <a:avLst/>
          </a:prstGeom>
          <a:noFill/>
        </p:spPr>
        <p:txBody>
          <a:bodyPr wrap="square" rtlCol="0">
            <a:spAutoFit/>
          </a:bodyPr>
          <a:lstStyle/>
          <a:p>
            <a:pPr defTabSz="914314"/>
            <a:r>
              <a:rPr lang="en-US" dirty="0">
                <a:solidFill>
                  <a:prstClr val="black"/>
                </a:solidFill>
                <a:hlinkClick r:id="rId2"/>
              </a:rPr>
              <a:t>https://azure.microsoft.com/en-us/resources/templates/</a:t>
            </a:r>
            <a:endParaRPr lang="en-US" dirty="0">
              <a:solidFill>
                <a:prstClr val="black"/>
              </a:solidFill>
            </a:endParaRPr>
          </a:p>
        </p:txBody>
      </p:sp>
      <p:pic>
        <p:nvPicPr>
          <p:cNvPr id="2" name="Picture 1">
            <a:extLst>
              <a:ext uri="{FF2B5EF4-FFF2-40B4-BE49-F238E27FC236}">
                <a16:creationId xmlns:a16="http://schemas.microsoft.com/office/drawing/2014/main" xmlns="" id="{FBDC7E51-071B-4A3E-8659-6C1532043956}"/>
              </a:ext>
            </a:extLst>
          </p:cNvPr>
          <p:cNvPicPr>
            <a:picLocks noChangeAspect="1"/>
          </p:cNvPicPr>
          <p:nvPr/>
        </p:nvPicPr>
        <p:blipFill>
          <a:blip r:embed="rId3"/>
          <a:stretch>
            <a:fillRect/>
          </a:stretch>
        </p:blipFill>
        <p:spPr>
          <a:xfrm>
            <a:off x="4032514" y="129302"/>
            <a:ext cx="7308506" cy="6206490"/>
          </a:xfrm>
          <a:prstGeom prst="rect">
            <a:avLst/>
          </a:prstGeom>
        </p:spPr>
      </p:pic>
    </p:spTree>
    <p:extLst>
      <p:ext uri="{BB962C8B-B14F-4D97-AF65-F5344CB8AC3E}">
        <p14:creationId xmlns:p14="http://schemas.microsoft.com/office/powerpoint/2010/main" val="615415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3271" y="5132439"/>
            <a:ext cx="3921529" cy="1460779"/>
          </a:xfrm>
        </p:spPr>
        <p:txBody>
          <a:bodyPr/>
          <a:lstStyle/>
          <a:p>
            <a:r>
              <a:rPr lang="en-US" b="1" dirty="0"/>
              <a:t>Coach Culbertson</a:t>
            </a:r>
          </a:p>
          <a:p>
            <a:r>
              <a:rPr lang="en-US" dirty="0"/>
              <a:t>Friendly Neighborhood Instructor</a:t>
            </a:r>
          </a:p>
          <a:p>
            <a:r>
              <a:rPr lang="en-US" dirty="0"/>
              <a:t>Directions Training</a:t>
            </a:r>
          </a:p>
        </p:txBody>
      </p:sp>
      <p:sp>
        <p:nvSpPr>
          <p:cNvPr id="2" name="Title 1"/>
          <p:cNvSpPr>
            <a:spLocks noGrp="1"/>
          </p:cNvSpPr>
          <p:nvPr>
            <p:ph type="ctrTitle"/>
          </p:nvPr>
        </p:nvSpPr>
        <p:spPr>
          <a:solidFill>
            <a:srgbClr val="007233"/>
          </a:solidFill>
        </p:spPr>
        <p:txBody>
          <a:bodyPr/>
          <a:lstStyle/>
          <a:p>
            <a:r>
              <a:rPr lang="en-US" sz="3200" dirty="0"/>
              <a:t>Security and Identity Solutions</a:t>
            </a:r>
          </a:p>
        </p:txBody>
      </p:sp>
      <p:sp>
        <p:nvSpPr>
          <p:cNvPr id="5" name="Subtitle 3"/>
          <p:cNvSpPr txBox="1">
            <a:spLocks/>
          </p:cNvSpPr>
          <p:nvPr/>
        </p:nvSpPr>
        <p:spPr bwMode="auto">
          <a:xfrm>
            <a:off x="4114800" y="5132438"/>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r>
              <a:rPr lang="en-US" b="1" dirty="0"/>
              <a:t>Damon </a:t>
            </a:r>
            <a:r>
              <a:rPr lang="en-US" b="1" dirty="0" err="1"/>
              <a:t>Ronco</a:t>
            </a:r>
            <a:endParaRPr lang="en-US" b="1" dirty="0"/>
          </a:p>
          <a:p>
            <a:r>
              <a:rPr lang="en-US" dirty="0"/>
              <a:t>Azure Technology Solutions Professional</a:t>
            </a:r>
          </a:p>
          <a:p>
            <a:r>
              <a:rPr lang="en-US" dirty="0"/>
              <a:t>Microsoft</a:t>
            </a:r>
          </a:p>
        </p:txBody>
      </p:sp>
      <p:sp>
        <p:nvSpPr>
          <p:cNvPr id="6" name="Rectangle 5">
            <a:extLst>
              <a:ext uri="{FF2B5EF4-FFF2-40B4-BE49-F238E27FC236}">
                <a16:creationId xmlns:a16="http://schemas.microsoft.com/office/drawing/2014/main" xmlns="" id="{D7CE8F90-55A4-4C48-8765-64840BD51FEB}"/>
              </a:ext>
            </a:extLst>
          </p:cNvPr>
          <p:cNvSpPr/>
          <p:nvPr/>
        </p:nvSpPr>
        <p:spPr bwMode="auto">
          <a:xfrm>
            <a:off x="8999620" y="6256421"/>
            <a:ext cx="3219495" cy="601579"/>
          </a:xfrm>
          <a:prstGeom prst="rect">
            <a:avLst/>
          </a:prstGeom>
          <a:solidFill>
            <a:schemeClr val="bg1"/>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3301170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113" y="0"/>
            <a:ext cx="10515600" cy="1325563"/>
          </a:xfrm>
        </p:spPr>
        <p:txBody>
          <a:bodyPr>
            <a:normAutofit/>
          </a:bodyPr>
          <a:lstStyle/>
          <a:p>
            <a:r>
              <a:rPr lang="en-US" sz="4000" dirty="0">
                <a:solidFill>
                  <a:schemeClr val="tx1"/>
                </a:solidFill>
              </a:rPr>
              <a:t>Design Security and Identity Solutions (20%-25%)</a:t>
            </a:r>
          </a:p>
        </p:txBody>
      </p:sp>
      <p:sp>
        <p:nvSpPr>
          <p:cNvPr id="3" name="Content Placeholder 2"/>
          <p:cNvSpPr>
            <a:spLocks noGrp="1"/>
          </p:cNvSpPr>
          <p:nvPr>
            <p:ph idx="1"/>
          </p:nvPr>
        </p:nvSpPr>
        <p:spPr>
          <a:xfrm>
            <a:off x="251113" y="1178513"/>
            <a:ext cx="11689773" cy="4873945"/>
          </a:xfrm>
        </p:spPr>
        <p:txBody>
          <a:bodyPr>
            <a:normAutofit fontScale="70000" lnSpcReduction="20000"/>
          </a:bodyPr>
          <a:lstStyle/>
          <a:p>
            <a:pPr fontAlgn="base"/>
            <a:r>
              <a:rPr lang="en-US" dirty="0"/>
              <a:t>Design an identity solution</a:t>
            </a:r>
          </a:p>
          <a:p>
            <a:pPr lvl="1" fontAlgn="base"/>
            <a:r>
              <a:rPr lang="en-US" dirty="0"/>
              <a:t>Design AD Connect synchronization; design federated identities using Active Directory Federation Services (AD FS); design solutions for Multi-Factor Authentication (MFA); design an architecture using Active Directory on-premises and Azure Active Directory (AAD); determine when to use Azure AD Domain Services; design security for Mobile Apps using AAD</a:t>
            </a:r>
          </a:p>
          <a:p>
            <a:pPr fontAlgn="base"/>
            <a:r>
              <a:rPr lang="en-US" dirty="0"/>
              <a:t>Secure resources by using identity providers</a:t>
            </a:r>
          </a:p>
          <a:p>
            <a:pPr lvl="1" fontAlgn="base"/>
            <a:r>
              <a:rPr lang="en-US" dirty="0"/>
              <a:t>Design solutions that use external or consumer identity providers such as Microsoft account, Facebook, Google, and Yahoo; determine when to use Azure AD B2C and Azure AD B2B; design mobile apps using AAD B2C or AAD B2B</a:t>
            </a:r>
          </a:p>
          <a:p>
            <a:pPr fontAlgn="base"/>
            <a:r>
              <a:rPr lang="en-US" dirty="0"/>
              <a:t>Design a data security solution</a:t>
            </a:r>
          </a:p>
          <a:p>
            <a:pPr lvl="1" fontAlgn="base"/>
            <a:r>
              <a:rPr lang="en-US" dirty="0"/>
              <a:t>Design data security solutions for Azure services; determine when to use Azure Storage encryption, Azure Disk Encryption, Azure SQL Database security capabilities, and Azure Key Vault; design for protecting secrets in ARM templates using Azure Key Vault; design for protecting application secrets using Azure Key Vault; design a solution for managing certificates using Azure Key Vault; design solutions that use Azure AD Managed Service Identity</a:t>
            </a:r>
          </a:p>
          <a:p>
            <a:pPr fontAlgn="base"/>
            <a:r>
              <a:rPr lang="en-US" dirty="0"/>
              <a:t>Design a mechanism of governance and policies for administering Azure resources</a:t>
            </a:r>
          </a:p>
          <a:p>
            <a:pPr lvl="1" fontAlgn="base"/>
            <a:r>
              <a:rPr lang="en-US" dirty="0"/>
              <a:t>Determine when to use Azure RBAC standard roles and custom roles; define an Azure RBAC strategy; determine when to use Azure resource policies; determine when to use Azure AD Privileged Identity Management; design solutions that use Azure AD Managed Service Identity; determine when to use HSM-backed keys</a:t>
            </a:r>
          </a:p>
          <a:p>
            <a:pPr fontAlgn="base"/>
            <a:r>
              <a:rPr lang="en-US" dirty="0"/>
              <a:t>Manage security risks by using an appropriate security solution</a:t>
            </a:r>
          </a:p>
          <a:p>
            <a:pPr lvl="1" fontAlgn="base"/>
            <a:r>
              <a:rPr lang="en-US" dirty="0"/>
              <a:t>Identify, assess, and mitigate security risks by using Azure Security Center, Operations Management Suite Security and Audit solutions, and other services; determine when to use Azure AD Identity Protection; determine when to use Advanced Threat Detection; determine an appropriate endpoint protection strategy </a:t>
            </a:r>
          </a:p>
        </p:txBody>
      </p:sp>
    </p:spTree>
    <p:extLst>
      <p:ext uri="{BB962C8B-B14F-4D97-AF65-F5344CB8AC3E}">
        <p14:creationId xmlns:p14="http://schemas.microsoft.com/office/powerpoint/2010/main" val="152222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F11867-E0F7-4236-8CCC-612EAF1EB0AF}"/>
              </a:ext>
            </a:extLst>
          </p:cNvPr>
          <p:cNvSpPr>
            <a:spLocks noGrp="1"/>
          </p:cNvSpPr>
          <p:nvPr>
            <p:ph type="title"/>
          </p:nvPr>
        </p:nvSpPr>
        <p:spPr/>
        <p:txBody>
          <a:bodyPr/>
          <a:lstStyle/>
          <a:p>
            <a:r>
              <a:rPr lang="en-US" dirty="0"/>
              <a:t>On-Premise Active Directory vs Azure AD</a:t>
            </a:r>
          </a:p>
        </p:txBody>
      </p:sp>
      <p:graphicFrame>
        <p:nvGraphicFramePr>
          <p:cNvPr id="4" name="Content Placeholder 3">
            <a:extLst>
              <a:ext uri="{FF2B5EF4-FFF2-40B4-BE49-F238E27FC236}">
                <a16:creationId xmlns:a16="http://schemas.microsoft.com/office/drawing/2014/main" xmlns="" id="{A3E10AE0-7BF3-45B5-A83C-5370108CA159}"/>
              </a:ext>
            </a:extLst>
          </p:cNvPr>
          <p:cNvGraphicFramePr>
            <a:graphicFrameLocks noGrp="1"/>
          </p:cNvGraphicFramePr>
          <p:nvPr>
            <p:ph idx="1"/>
            <p:extLst/>
          </p:nvPr>
        </p:nvGraphicFramePr>
        <p:xfrm>
          <a:off x="838200" y="1825625"/>
          <a:ext cx="10515600" cy="38760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xmlns="" val="926890162"/>
                    </a:ext>
                  </a:extLst>
                </a:gridCol>
                <a:gridCol w="5257800">
                  <a:extLst>
                    <a:ext uri="{9D8B030D-6E8A-4147-A177-3AD203B41FA5}">
                      <a16:colId xmlns:a16="http://schemas.microsoft.com/office/drawing/2014/main" xmlns="" val="63422078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Active Directory On-Premise</a:t>
                      </a:r>
                    </a:p>
                  </a:txBody>
                  <a:tcPr/>
                </a:tc>
                <a:tc>
                  <a:txBody>
                    <a:bodyPr/>
                    <a:lstStyle/>
                    <a:p>
                      <a:r>
                        <a:rPr lang="en-US" dirty="0"/>
                        <a:t>Azure AD</a:t>
                      </a:r>
                    </a:p>
                  </a:txBody>
                  <a:tcPr/>
                </a:tc>
                <a:extLst>
                  <a:ext uri="{0D108BD9-81ED-4DB2-BD59-A6C34878D82A}">
                    <a16:rowId xmlns:a16="http://schemas.microsoft.com/office/drawing/2014/main" xmlns="" val="796246793"/>
                  </a:ext>
                </a:extLst>
              </a:tr>
              <a:tr h="370840">
                <a:tc>
                  <a:txBody>
                    <a:bodyPr/>
                    <a:lstStyle/>
                    <a:p>
                      <a:r>
                        <a:rPr lang="en-US" dirty="0"/>
                        <a:t>Authentication Provider</a:t>
                      </a:r>
                    </a:p>
                  </a:txBody>
                  <a:tcPr/>
                </a:tc>
                <a:tc>
                  <a:txBody>
                    <a:bodyPr/>
                    <a:lstStyle/>
                    <a:p>
                      <a:r>
                        <a:rPr lang="en-US" dirty="0"/>
                        <a:t>Authentication Provider</a:t>
                      </a:r>
                    </a:p>
                  </a:txBody>
                  <a:tcPr/>
                </a:tc>
                <a:extLst>
                  <a:ext uri="{0D108BD9-81ED-4DB2-BD59-A6C34878D82A}">
                    <a16:rowId xmlns:a16="http://schemas.microsoft.com/office/drawing/2014/main" xmlns="" val="3495614983"/>
                  </a:ext>
                </a:extLst>
              </a:tr>
              <a:tr h="370840">
                <a:tc>
                  <a:txBody>
                    <a:bodyPr/>
                    <a:lstStyle/>
                    <a:p>
                      <a:r>
                        <a:rPr lang="en-US" dirty="0"/>
                        <a:t>Internal single customer directory service</a:t>
                      </a:r>
                    </a:p>
                  </a:txBody>
                  <a:tcPr/>
                </a:tc>
                <a:tc>
                  <a:txBody>
                    <a:bodyPr/>
                    <a:lstStyle/>
                    <a:p>
                      <a:r>
                        <a:rPr lang="en-US" dirty="0"/>
                        <a:t>Multi-customer public directory service</a:t>
                      </a:r>
                    </a:p>
                  </a:txBody>
                  <a:tcPr/>
                </a:tc>
                <a:extLst>
                  <a:ext uri="{0D108BD9-81ED-4DB2-BD59-A6C34878D82A}">
                    <a16:rowId xmlns:a16="http://schemas.microsoft.com/office/drawing/2014/main" xmlns="" val="395694437"/>
                  </a:ext>
                </a:extLst>
              </a:tr>
              <a:tr h="370840">
                <a:tc>
                  <a:txBody>
                    <a:bodyPr/>
                    <a:lstStyle/>
                    <a:p>
                      <a:r>
                        <a:rPr lang="en-US" dirty="0"/>
                        <a:t>Hierarchical structure of:</a:t>
                      </a:r>
                    </a:p>
                    <a:p>
                      <a:r>
                        <a:rPr lang="en-US" dirty="0"/>
                        <a:t>Users, Computers, </a:t>
                      </a:r>
                      <a:r>
                        <a:rPr lang="en-US" dirty="0" err="1"/>
                        <a:t>Ous</a:t>
                      </a:r>
                      <a:r>
                        <a:rPr lang="en-US" dirty="0"/>
                        <a:t>, Groups, Services</a:t>
                      </a:r>
                    </a:p>
                  </a:txBody>
                  <a:tcPr/>
                </a:tc>
                <a:tc>
                  <a:txBody>
                    <a:bodyPr/>
                    <a:lstStyle/>
                    <a:p>
                      <a:r>
                        <a:rPr lang="en-US" dirty="0"/>
                        <a:t>Flat structure of:</a:t>
                      </a:r>
                    </a:p>
                    <a:p>
                      <a:r>
                        <a:rPr lang="en-US" dirty="0"/>
                        <a:t>Users and Groups</a:t>
                      </a:r>
                    </a:p>
                  </a:txBody>
                  <a:tcPr/>
                </a:tc>
                <a:extLst>
                  <a:ext uri="{0D108BD9-81ED-4DB2-BD59-A6C34878D82A}">
                    <a16:rowId xmlns:a16="http://schemas.microsoft.com/office/drawing/2014/main" xmlns="" val="2661955343"/>
                  </a:ext>
                </a:extLst>
              </a:tr>
              <a:tr h="370840">
                <a:tc>
                  <a:txBody>
                    <a:bodyPr/>
                    <a:lstStyle/>
                    <a:p>
                      <a:r>
                        <a:rPr lang="en-US" dirty="0"/>
                        <a:t>Group Policy and DNS data</a:t>
                      </a:r>
                    </a:p>
                  </a:txBody>
                  <a:tcPr/>
                </a:tc>
                <a:tc>
                  <a:txBody>
                    <a:bodyPr/>
                    <a:lstStyle/>
                    <a:p>
                      <a:r>
                        <a:rPr lang="en-US" dirty="0"/>
                        <a:t>NA</a:t>
                      </a:r>
                    </a:p>
                  </a:txBody>
                  <a:tcPr/>
                </a:tc>
                <a:extLst>
                  <a:ext uri="{0D108BD9-81ED-4DB2-BD59-A6C34878D82A}">
                    <a16:rowId xmlns:a16="http://schemas.microsoft.com/office/drawing/2014/main" xmlns="" val="3755759018"/>
                  </a:ext>
                </a:extLst>
              </a:tr>
              <a:tr h="370840">
                <a:tc>
                  <a:txBody>
                    <a:bodyPr/>
                    <a:lstStyle/>
                    <a:p>
                      <a:r>
                        <a:rPr lang="en-US" dirty="0"/>
                        <a:t>Can be accessed using LDAP</a:t>
                      </a:r>
                    </a:p>
                  </a:txBody>
                  <a:tcPr/>
                </a:tc>
                <a:tc>
                  <a:txBody>
                    <a:bodyPr/>
                    <a:lstStyle/>
                    <a:p>
                      <a:r>
                        <a:rPr lang="en-US" dirty="0"/>
                        <a:t>Can be accessed using Graph API</a:t>
                      </a:r>
                    </a:p>
                  </a:txBody>
                  <a:tcPr/>
                </a:tc>
                <a:extLst>
                  <a:ext uri="{0D108BD9-81ED-4DB2-BD59-A6C34878D82A}">
                    <a16:rowId xmlns:a16="http://schemas.microsoft.com/office/drawing/2014/main" xmlns="" val="452082492"/>
                  </a:ext>
                </a:extLst>
              </a:tr>
              <a:tr h="370840">
                <a:tc>
                  <a:txBody>
                    <a:bodyPr/>
                    <a:lstStyle/>
                    <a:p>
                      <a:r>
                        <a:rPr lang="en-US" dirty="0"/>
                        <a:t>Primarily uses Kerberos for authentication</a:t>
                      </a:r>
                    </a:p>
                  </a:txBody>
                  <a:tcPr/>
                </a:tc>
                <a:tc>
                  <a:txBody>
                    <a:bodyPr/>
                    <a:lstStyle/>
                    <a:p>
                      <a:r>
                        <a:rPr lang="en-US" dirty="0"/>
                        <a:t>Authentication can use SAML, WS-Federation and </a:t>
                      </a:r>
                      <a:r>
                        <a:rPr lang="en-US" dirty="0" err="1"/>
                        <a:t>Oauth</a:t>
                      </a:r>
                      <a:endParaRPr lang="en-US" dirty="0"/>
                    </a:p>
                  </a:txBody>
                  <a:tcPr/>
                </a:tc>
                <a:extLst>
                  <a:ext uri="{0D108BD9-81ED-4DB2-BD59-A6C34878D82A}">
                    <a16:rowId xmlns:a16="http://schemas.microsoft.com/office/drawing/2014/main" xmlns="" val="3456767149"/>
                  </a:ext>
                </a:extLst>
              </a:tr>
              <a:tr h="370840">
                <a:tc>
                  <a:txBody>
                    <a:bodyPr/>
                    <a:lstStyle/>
                    <a:p>
                      <a:r>
                        <a:rPr lang="en-US" dirty="0"/>
                        <a:t>Can Join VM and computer to</a:t>
                      </a:r>
                      <a:r>
                        <a:rPr lang="en-US" baseline="0" dirty="0"/>
                        <a:t> domain</a:t>
                      </a:r>
                      <a:endParaRPr lang="en-US" dirty="0"/>
                    </a:p>
                  </a:txBody>
                  <a:tcPr/>
                </a:tc>
                <a:tc>
                  <a:txBody>
                    <a:bodyPr/>
                    <a:lstStyle/>
                    <a:p>
                      <a:r>
                        <a:rPr lang="en-US" dirty="0"/>
                        <a:t>Can’t join VMs</a:t>
                      </a:r>
                      <a:r>
                        <a:rPr lang="en-US" baseline="0" dirty="0"/>
                        <a:t> and computer(Except Windows 10)</a:t>
                      </a:r>
                      <a:endParaRPr lang="en-US" dirty="0"/>
                    </a:p>
                  </a:txBody>
                  <a:tcPr/>
                </a:tc>
                <a:extLst>
                  <a:ext uri="{0D108BD9-81ED-4DB2-BD59-A6C34878D82A}">
                    <a16:rowId xmlns:a16="http://schemas.microsoft.com/office/drawing/2014/main" xmlns="" val="10007"/>
                  </a:ext>
                </a:extLst>
              </a:tr>
              <a:tr h="370840">
                <a:tc>
                  <a:txBody>
                    <a:bodyPr/>
                    <a:lstStyle/>
                    <a:p>
                      <a:r>
                        <a:rPr lang="en-US" dirty="0"/>
                        <a:t>AD DS Forest</a:t>
                      </a:r>
                      <a:r>
                        <a:rPr lang="en-US" baseline="0" dirty="0"/>
                        <a:t>, Trees, Domains </a:t>
                      </a:r>
                      <a:r>
                        <a:rPr lang="en-US" baseline="0" dirty="0" err="1"/>
                        <a:t>e.g</a:t>
                      </a:r>
                      <a:r>
                        <a:rPr lang="en-US" baseline="0" dirty="0"/>
                        <a:t> cloudapp.net</a:t>
                      </a:r>
                      <a:endParaRPr lang="en-US" dirty="0"/>
                    </a:p>
                  </a:txBody>
                  <a:tcPr/>
                </a:tc>
                <a:tc>
                  <a:txBody>
                    <a:bodyPr/>
                    <a:lstStyle/>
                    <a:p>
                      <a:r>
                        <a:rPr lang="en-US" dirty="0"/>
                        <a:t>Azure AD Tenants </a:t>
                      </a:r>
                      <a:r>
                        <a:rPr lang="en-US" dirty="0" err="1"/>
                        <a:t>eg</a:t>
                      </a:r>
                      <a:r>
                        <a:rPr lang="en-US" dirty="0"/>
                        <a:t>.</a:t>
                      </a:r>
                      <a:r>
                        <a:rPr lang="en-US" baseline="0" dirty="0"/>
                        <a:t> Contoso.onmicrosoft.com</a:t>
                      </a:r>
                      <a:endParaRPr lang="en-US" dirty="0"/>
                    </a:p>
                  </a:txBody>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529664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xmlns="" id="{E34D5E5C-6938-43FD-8F6E-D8416F0615E7}"/>
              </a:ext>
            </a:extLst>
          </p:cNvPr>
          <p:cNvSpPr>
            <a:spLocks noGrp="1"/>
          </p:cNvSpPr>
          <p:nvPr>
            <p:ph type="title"/>
          </p:nvPr>
        </p:nvSpPr>
        <p:spPr>
          <a:xfrm>
            <a:off x="838200" y="365125"/>
            <a:ext cx="10515600" cy="1325563"/>
          </a:xfrm>
        </p:spPr>
        <p:txBody>
          <a:bodyPr/>
          <a:lstStyle/>
          <a:p>
            <a:r>
              <a:rPr lang="en-US" dirty="0"/>
              <a:t>Azure AD Edition Features</a:t>
            </a:r>
          </a:p>
        </p:txBody>
      </p:sp>
      <p:pic>
        <p:nvPicPr>
          <p:cNvPr id="116" name="Picture 115">
            <a:extLst>
              <a:ext uri="{FF2B5EF4-FFF2-40B4-BE49-F238E27FC236}">
                <a16:creationId xmlns:a16="http://schemas.microsoft.com/office/drawing/2014/main" xmlns="" id="{06C39F37-BBE5-4DC0-859F-1B2D8E0AA73F}"/>
              </a:ext>
            </a:extLst>
          </p:cNvPr>
          <p:cNvPicPr>
            <a:picLocks noChangeAspect="1"/>
          </p:cNvPicPr>
          <p:nvPr/>
        </p:nvPicPr>
        <p:blipFill>
          <a:blip r:embed="rId3"/>
          <a:stretch>
            <a:fillRect/>
          </a:stretch>
        </p:blipFill>
        <p:spPr>
          <a:xfrm>
            <a:off x="1058406" y="1407267"/>
            <a:ext cx="10062810" cy="4372176"/>
          </a:xfrm>
          <a:prstGeom prst="rect">
            <a:avLst/>
          </a:prstGeom>
        </p:spPr>
      </p:pic>
      <p:sp>
        <p:nvSpPr>
          <p:cNvPr id="2" name="Rectangle 1"/>
          <p:cNvSpPr/>
          <p:nvPr/>
        </p:nvSpPr>
        <p:spPr>
          <a:xfrm>
            <a:off x="2657202" y="6117657"/>
            <a:ext cx="6803301" cy="37810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75000"/>
                  </a:srgbClr>
                </a:solidFill>
                <a:effectLst/>
                <a:uLnTx/>
                <a:uFillTx/>
                <a:latin typeface="Calibri"/>
                <a:ea typeface="+mn-ea"/>
                <a:cs typeface="+mn-cs"/>
              </a:rPr>
              <a:t>https://</a:t>
            </a:r>
            <a:r>
              <a:rPr kumimoji="0" lang="en-US" sz="1800" b="1" i="0" u="none" strike="noStrike" kern="1200" cap="none" spc="0" normalizeH="0" baseline="0" noProof="0" dirty="0" err="1">
                <a:ln>
                  <a:noFill/>
                </a:ln>
                <a:solidFill>
                  <a:srgbClr val="4472C4">
                    <a:lumMod val="75000"/>
                  </a:srgbClr>
                </a:solidFill>
                <a:effectLst/>
                <a:uLnTx/>
                <a:uFillTx/>
                <a:latin typeface="Calibri"/>
                <a:ea typeface="+mn-ea"/>
                <a:cs typeface="+mn-cs"/>
              </a:rPr>
              <a:t>azure.microsoft.com</a:t>
            </a:r>
            <a:r>
              <a:rPr kumimoji="0" lang="en-US" sz="1800" b="1" i="0" u="none" strike="noStrike" kern="1200" cap="none" spc="0" normalizeH="0" baseline="0" noProof="0" dirty="0">
                <a:ln>
                  <a:noFill/>
                </a:ln>
                <a:solidFill>
                  <a:srgbClr val="4472C4">
                    <a:lumMod val="75000"/>
                  </a:srgbClr>
                </a:solidFill>
                <a:effectLst/>
                <a:uLnTx/>
                <a:uFillTx/>
                <a:latin typeface="Calibri"/>
                <a:ea typeface="+mn-ea"/>
                <a:cs typeface="+mn-cs"/>
              </a:rPr>
              <a:t>/en-us/pricing/details/active-directory/</a:t>
            </a:r>
          </a:p>
        </p:txBody>
      </p:sp>
      <p:sp>
        <p:nvSpPr>
          <p:cNvPr id="3" name="Oval 2"/>
          <p:cNvSpPr/>
          <p:nvPr/>
        </p:nvSpPr>
        <p:spPr>
          <a:xfrm>
            <a:off x="3687135" y="1925978"/>
            <a:ext cx="1701209" cy="16529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Oval 5"/>
          <p:cNvSpPr/>
          <p:nvPr/>
        </p:nvSpPr>
        <p:spPr>
          <a:xfrm>
            <a:off x="4118639" y="4516778"/>
            <a:ext cx="838200" cy="126266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2849527" y="2507586"/>
            <a:ext cx="9058938" cy="7039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3891516" y="4028412"/>
            <a:ext cx="3381154" cy="48836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1309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3245C7-6C6F-4704-9C05-2EEC02833EBD}"/>
              </a:ext>
            </a:extLst>
          </p:cNvPr>
          <p:cNvSpPr>
            <a:spLocks noGrp="1"/>
          </p:cNvSpPr>
          <p:nvPr>
            <p:ph type="title"/>
          </p:nvPr>
        </p:nvSpPr>
        <p:spPr/>
        <p:txBody>
          <a:bodyPr/>
          <a:lstStyle/>
          <a:p>
            <a:r>
              <a:rPr lang="en-US" dirty="0"/>
              <a:t>Azure AD Premium Features</a:t>
            </a:r>
          </a:p>
        </p:txBody>
      </p:sp>
      <p:pic>
        <p:nvPicPr>
          <p:cNvPr id="4" name="Content Placeholder 3">
            <a:extLst>
              <a:ext uri="{FF2B5EF4-FFF2-40B4-BE49-F238E27FC236}">
                <a16:creationId xmlns:a16="http://schemas.microsoft.com/office/drawing/2014/main" xmlns="" id="{49252237-7EA9-4261-913B-A192FD17CAEC}"/>
              </a:ext>
            </a:extLst>
          </p:cNvPr>
          <p:cNvPicPr>
            <a:picLocks noGrp="1" noChangeAspect="1"/>
          </p:cNvPicPr>
          <p:nvPr>
            <p:ph idx="1"/>
          </p:nvPr>
        </p:nvPicPr>
        <p:blipFill>
          <a:blip r:embed="rId3"/>
          <a:stretch>
            <a:fillRect/>
          </a:stretch>
        </p:blipFill>
        <p:spPr>
          <a:xfrm>
            <a:off x="586194" y="1802908"/>
            <a:ext cx="11055072" cy="4218995"/>
          </a:xfrm>
          <a:prstGeom prst="rect">
            <a:avLst/>
          </a:prstGeom>
          <a:noFill/>
        </p:spPr>
      </p:pic>
      <p:sp>
        <p:nvSpPr>
          <p:cNvPr id="5" name="Rectangle 4"/>
          <p:cNvSpPr/>
          <p:nvPr/>
        </p:nvSpPr>
        <p:spPr>
          <a:xfrm>
            <a:off x="2657202" y="6117657"/>
            <a:ext cx="6803301" cy="37810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75000"/>
                  </a:srgbClr>
                </a:solidFill>
                <a:effectLst/>
                <a:uLnTx/>
                <a:uFillTx/>
                <a:latin typeface="Calibri"/>
                <a:ea typeface="+mn-ea"/>
                <a:cs typeface="+mn-cs"/>
              </a:rPr>
              <a:t>https://</a:t>
            </a:r>
            <a:r>
              <a:rPr kumimoji="0" lang="en-US" sz="1800" b="1" i="0" u="none" strike="noStrike" kern="1200" cap="none" spc="0" normalizeH="0" baseline="0" noProof="0" dirty="0" err="1">
                <a:ln>
                  <a:noFill/>
                </a:ln>
                <a:solidFill>
                  <a:srgbClr val="4472C4">
                    <a:lumMod val="75000"/>
                  </a:srgbClr>
                </a:solidFill>
                <a:effectLst/>
                <a:uLnTx/>
                <a:uFillTx/>
                <a:latin typeface="Calibri"/>
                <a:ea typeface="+mn-ea"/>
                <a:cs typeface="+mn-cs"/>
              </a:rPr>
              <a:t>azure.microsoft.com</a:t>
            </a:r>
            <a:r>
              <a:rPr kumimoji="0" lang="en-US" sz="1800" b="1" i="0" u="none" strike="noStrike" kern="1200" cap="none" spc="0" normalizeH="0" baseline="0" noProof="0" dirty="0">
                <a:ln>
                  <a:noFill/>
                </a:ln>
                <a:solidFill>
                  <a:srgbClr val="4472C4">
                    <a:lumMod val="75000"/>
                  </a:srgbClr>
                </a:solidFill>
                <a:effectLst/>
                <a:uLnTx/>
                <a:uFillTx/>
                <a:latin typeface="Calibri"/>
                <a:ea typeface="+mn-ea"/>
                <a:cs typeface="+mn-cs"/>
              </a:rPr>
              <a:t>/en-us/pricing/details/active-directory/</a:t>
            </a:r>
          </a:p>
        </p:txBody>
      </p:sp>
      <p:sp>
        <p:nvSpPr>
          <p:cNvPr id="6" name="Oval 5"/>
          <p:cNvSpPr/>
          <p:nvPr/>
        </p:nvSpPr>
        <p:spPr>
          <a:xfrm>
            <a:off x="6113730" y="1848577"/>
            <a:ext cx="825500" cy="402854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8407400" y="5448300"/>
            <a:ext cx="259030" cy="42882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7"/>
          <p:cNvPicPr>
            <a:picLocks noChangeAspect="1"/>
          </p:cNvPicPr>
          <p:nvPr/>
        </p:nvPicPr>
        <p:blipFill>
          <a:blip r:embed="rId4"/>
          <a:stretch>
            <a:fillRect/>
          </a:stretch>
        </p:blipFill>
        <p:spPr>
          <a:xfrm>
            <a:off x="659479" y="1229171"/>
            <a:ext cx="11132122" cy="571529"/>
          </a:xfrm>
          <a:prstGeom prst="rect">
            <a:avLst/>
          </a:prstGeom>
        </p:spPr>
      </p:pic>
    </p:spTree>
    <p:extLst>
      <p:ext uri="{BB962C8B-B14F-4D97-AF65-F5344CB8AC3E}">
        <p14:creationId xmlns:p14="http://schemas.microsoft.com/office/powerpoint/2010/main" val="69793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sp>
        <p:nvSpPr>
          <p:cNvPr id="3" name="Content Placeholder 2"/>
          <p:cNvSpPr>
            <a:spLocks noGrp="1"/>
          </p:cNvSpPr>
          <p:nvPr>
            <p:ph idx="1"/>
          </p:nvPr>
        </p:nvSpPr>
        <p:spPr/>
        <p:txBody>
          <a:bodyPr>
            <a:normAutofit/>
          </a:bodyPr>
          <a:lstStyle/>
          <a:p>
            <a:pPr>
              <a:lnSpc>
                <a:spcPct val="100000"/>
              </a:lnSpc>
              <a:spcBef>
                <a:spcPts val="0"/>
              </a:spcBef>
            </a:pPr>
            <a:r>
              <a:rPr lang="en-US" dirty="0"/>
              <a:t>Connects your on-</a:t>
            </a:r>
            <a:r>
              <a:rPr lang="en-US" dirty="0" err="1"/>
              <a:t>prem</a:t>
            </a:r>
            <a:r>
              <a:rPr lang="en-US" dirty="0"/>
              <a:t> AD infrastructure to Azure</a:t>
            </a:r>
          </a:p>
          <a:p>
            <a:pPr>
              <a:lnSpc>
                <a:spcPct val="100000"/>
              </a:lnSpc>
              <a:spcBef>
                <a:spcPts val="0"/>
              </a:spcBef>
            </a:pPr>
            <a:r>
              <a:rPr lang="en-US" dirty="0"/>
              <a:t>Composed of 3 components</a:t>
            </a:r>
          </a:p>
          <a:p>
            <a:pPr lvl="1">
              <a:lnSpc>
                <a:spcPct val="100000"/>
              </a:lnSpc>
              <a:spcBef>
                <a:spcPts val="0"/>
              </a:spcBef>
            </a:pPr>
            <a:r>
              <a:rPr lang="en-US" dirty="0"/>
              <a:t>Sync Services</a:t>
            </a:r>
          </a:p>
          <a:p>
            <a:pPr lvl="2">
              <a:lnSpc>
                <a:spcPct val="100000"/>
              </a:lnSpc>
              <a:spcBef>
                <a:spcPts val="0"/>
              </a:spcBef>
            </a:pPr>
            <a:r>
              <a:rPr lang="en-US" dirty="0"/>
              <a:t>Replicates user/group information between On-</a:t>
            </a:r>
            <a:r>
              <a:rPr lang="en-US" dirty="0" err="1"/>
              <a:t>Prem</a:t>
            </a:r>
            <a:r>
              <a:rPr lang="en-US" dirty="0"/>
              <a:t> and Azure</a:t>
            </a:r>
          </a:p>
          <a:p>
            <a:pPr lvl="1">
              <a:lnSpc>
                <a:spcPct val="100000"/>
              </a:lnSpc>
              <a:spcBef>
                <a:spcPts val="0"/>
              </a:spcBef>
            </a:pPr>
            <a:r>
              <a:rPr lang="en-US" dirty="0"/>
              <a:t>ADFS (optional)</a:t>
            </a:r>
          </a:p>
          <a:p>
            <a:pPr lvl="2">
              <a:lnSpc>
                <a:spcPct val="100000"/>
              </a:lnSpc>
              <a:spcBef>
                <a:spcPts val="0"/>
              </a:spcBef>
            </a:pPr>
            <a:r>
              <a:rPr lang="en-US" dirty="0"/>
              <a:t>Addresses complex deployments, such as domain join SSO, enforcement of AD sign-in policy, and smart card or 3rd party MFA.</a:t>
            </a:r>
          </a:p>
          <a:p>
            <a:pPr lvl="1">
              <a:lnSpc>
                <a:spcPct val="100000"/>
              </a:lnSpc>
              <a:spcBef>
                <a:spcPts val="0"/>
              </a:spcBef>
            </a:pPr>
            <a:r>
              <a:rPr lang="en-US" dirty="0"/>
              <a:t>Health</a:t>
            </a:r>
          </a:p>
          <a:p>
            <a:pPr lvl="2">
              <a:lnSpc>
                <a:spcPct val="100000"/>
              </a:lnSpc>
              <a:spcBef>
                <a:spcPts val="0"/>
              </a:spcBef>
            </a:pPr>
            <a:r>
              <a:rPr lang="en-US" dirty="0"/>
              <a:t>Robust monitoring and provide a central location to view activity</a:t>
            </a:r>
          </a:p>
        </p:txBody>
      </p:sp>
    </p:spTree>
    <p:extLst>
      <p:ext uri="{BB962C8B-B14F-4D97-AF65-F5344CB8AC3E}">
        <p14:creationId xmlns:p14="http://schemas.microsoft.com/office/powerpoint/2010/main" val="200610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902204-D024-4B3E-BAD5-EA2426A8D1E6}"/>
              </a:ext>
            </a:extLst>
          </p:cNvPr>
          <p:cNvSpPr>
            <a:spLocks noGrp="1"/>
          </p:cNvSpPr>
          <p:nvPr>
            <p:ph type="title"/>
          </p:nvPr>
        </p:nvSpPr>
        <p:spPr/>
        <p:txBody>
          <a:bodyPr/>
          <a:lstStyle/>
          <a:p>
            <a:r>
              <a:rPr lang="en-US" dirty="0"/>
              <a:t>Azure AD Connect</a:t>
            </a:r>
          </a:p>
        </p:txBody>
      </p:sp>
      <p:pic>
        <p:nvPicPr>
          <p:cNvPr id="6" name="Picture 5"/>
          <p:cNvPicPr>
            <a:picLocks noChangeAspect="1"/>
          </p:cNvPicPr>
          <p:nvPr/>
        </p:nvPicPr>
        <p:blipFill rotWithShape="1">
          <a:blip r:embed="rId3"/>
          <a:srcRect l="986" t="2711" r="505" b="997"/>
          <a:stretch/>
        </p:blipFill>
        <p:spPr>
          <a:xfrm>
            <a:off x="2361054" y="846566"/>
            <a:ext cx="7506527" cy="5258479"/>
          </a:xfrm>
          <a:prstGeom prst="rect">
            <a:avLst/>
          </a:prstGeom>
          <a:ln>
            <a:noFill/>
          </a:ln>
        </p:spPr>
      </p:pic>
    </p:spTree>
    <p:extLst>
      <p:ext uri="{BB962C8B-B14F-4D97-AF65-F5344CB8AC3E}">
        <p14:creationId xmlns:p14="http://schemas.microsoft.com/office/powerpoint/2010/main" val="3155686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52" y="143885"/>
            <a:ext cx="11890296" cy="1822988"/>
          </a:xfrm>
        </p:spPr>
        <p:txBody>
          <a:bodyPr>
            <a:noAutofit/>
          </a:bodyPr>
          <a:lstStyle/>
          <a:p>
            <a:r>
              <a:rPr lang="en-US" sz="6000" b="1" dirty="0"/>
              <a:t>2016 CIO Priorities &amp; Challenges</a:t>
            </a:r>
            <a:endParaRPr lang="en-US" sz="6000" dirty="0"/>
          </a:p>
        </p:txBody>
      </p:sp>
      <p:sp>
        <p:nvSpPr>
          <p:cNvPr id="6" name="Text Placeholder 5"/>
          <p:cNvSpPr>
            <a:spLocks noGrp="1"/>
          </p:cNvSpPr>
          <p:nvPr>
            <p:ph type="body" sz="quarter" idx="14"/>
          </p:nvPr>
        </p:nvSpPr>
        <p:spPr>
          <a:xfrm>
            <a:off x="150852" y="1422183"/>
            <a:ext cx="7875548" cy="3949917"/>
          </a:xfrm>
        </p:spPr>
        <p:txBody>
          <a:bodyPr/>
          <a:lstStyle/>
          <a:p>
            <a:r>
              <a:rPr lang="en-US" sz="3200" dirty="0"/>
              <a:t>Talent has now been recognized globally as the single biggest issue standing in the way of CIOs achieving their objectives.</a:t>
            </a:r>
          </a:p>
          <a:p>
            <a:endParaRPr lang="en-US" sz="2800" dirty="0"/>
          </a:p>
          <a:p>
            <a:r>
              <a:rPr lang="en-US" sz="2800" dirty="0"/>
              <a:t>The biggest talent gaps are around </a:t>
            </a:r>
            <a:r>
              <a:rPr lang="en-US" sz="2800" b="1" dirty="0"/>
              <a:t>Information/Analytics</a:t>
            </a:r>
            <a:br>
              <a:rPr lang="en-US" sz="2800" b="1" dirty="0"/>
            </a:br>
            <a:r>
              <a:rPr lang="en-US" sz="2800" dirty="0"/>
              <a:t>followed by </a:t>
            </a:r>
            <a:r>
              <a:rPr lang="en-US" sz="2800" b="1" dirty="0"/>
              <a:t>business knowledge/acumen</a:t>
            </a:r>
            <a:r>
              <a:rPr lang="en-US" sz="2800" dirty="0"/>
              <a:t>. </a:t>
            </a:r>
            <a:br>
              <a:rPr lang="en-US" sz="2800" dirty="0"/>
            </a:br>
            <a:endParaRPr lang="en-US" sz="2800" dirty="0"/>
          </a:p>
        </p:txBody>
      </p:sp>
      <p:sp>
        <p:nvSpPr>
          <p:cNvPr id="7" name="Rectangle 6"/>
          <p:cNvSpPr/>
          <p:nvPr/>
        </p:nvSpPr>
        <p:spPr>
          <a:xfrm>
            <a:off x="5055361" y="6465732"/>
            <a:ext cx="8264182" cy="369332"/>
          </a:xfrm>
          <a:prstGeom prst="rect">
            <a:avLst/>
          </a:prstGeom>
        </p:spPr>
        <p:txBody>
          <a:bodyPr wrap="square">
            <a:spAutoFit/>
          </a:bodyPr>
          <a:lstStyle/>
          <a:p>
            <a:r>
              <a:rPr lang="en-US" dirty="0">
                <a:solidFill>
                  <a:prstClr val="white"/>
                </a:solidFill>
              </a:rPr>
              <a:t>http://www.gartner.com/imagesrv/cio/pdf/cio_agenda_insights_2016.pdf</a:t>
            </a:r>
          </a:p>
        </p:txBody>
      </p:sp>
      <p:pic>
        <p:nvPicPr>
          <p:cNvPr id="10" name="Picture 9"/>
          <p:cNvPicPr>
            <a:picLocks noChangeAspect="1"/>
          </p:cNvPicPr>
          <p:nvPr/>
        </p:nvPicPr>
        <p:blipFill>
          <a:blip r:embed="rId3"/>
          <a:stretch>
            <a:fillRect/>
          </a:stretch>
        </p:blipFill>
        <p:spPr>
          <a:xfrm>
            <a:off x="7352483" y="4500557"/>
            <a:ext cx="1347832" cy="1833051"/>
          </a:xfrm>
          <a:prstGeom prst="rect">
            <a:avLst/>
          </a:prstGeom>
        </p:spPr>
      </p:pic>
      <p:pic>
        <p:nvPicPr>
          <p:cNvPr id="11" name="Picture 10"/>
          <p:cNvPicPr>
            <a:picLocks noChangeAspect="1"/>
          </p:cNvPicPr>
          <p:nvPr/>
        </p:nvPicPr>
        <p:blipFill>
          <a:blip r:embed="rId4"/>
          <a:stretch>
            <a:fillRect/>
          </a:stretch>
        </p:blipFill>
        <p:spPr>
          <a:xfrm>
            <a:off x="8062345" y="1321387"/>
            <a:ext cx="3942857" cy="3552381"/>
          </a:xfrm>
          <a:prstGeom prst="rect">
            <a:avLst/>
          </a:prstGeom>
        </p:spPr>
      </p:pic>
      <p:sp>
        <p:nvSpPr>
          <p:cNvPr id="3" name="Snip Same Side Corner Rectangle 2"/>
          <p:cNvSpPr/>
          <p:nvPr/>
        </p:nvSpPr>
        <p:spPr>
          <a:xfrm>
            <a:off x="245984" y="4873768"/>
            <a:ext cx="4868091" cy="1584960"/>
          </a:xfrm>
          <a:prstGeom prst="snip2Same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ctr"/>
            <a:r>
              <a:rPr lang="en-US" sz="3200" dirty="0">
                <a:solidFill>
                  <a:srgbClr val="0070C0"/>
                </a:solidFill>
              </a:rPr>
              <a:t>Understanding what is possible with the cloud can help close the gap</a:t>
            </a:r>
          </a:p>
        </p:txBody>
      </p:sp>
    </p:spTree>
    <p:extLst>
      <p:ext uri="{BB962C8B-B14F-4D97-AF65-F5344CB8AC3E}">
        <p14:creationId xmlns:p14="http://schemas.microsoft.com/office/powerpoint/2010/main" val="305166139"/>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902204-D024-4B3E-BAD5-EA2426A8D1E6}"/>
              </a:ext>
            </a:extLst>
          </p:cNvPr>
          <p:cNvSpPr>
            <a:spLocks noGrp="1"/>
          </p:cNvSpPr>
          <p:nvPr>
            <p:ph type="title"/>
          </p:nvPr>
        </p:nvSpPr>
        <p:spPr/>
        <p:txBody>
          <a:bodyPr/>
          <a:lstStyle/>
          <a:p>
            <a:r>
              <a:rPr lang="en-US" dirty="0"/>
              <a:t>Azure AD Connect SSO</a:t>
            </a:r>
          </a:p>
        </p:txBody>
      </p:sp>
      <p:pic>
        <p:nvPicPr>
          <p:cNvPr id="3" name="Picture 2" descr="adconnectsso.png"/>
          <p:cNvPicPr>
            <a:picLocks noChangeAspect="1"/>
          </p:cNvPicPr>
          <p:nvPr/>
        </p:nvPicPr>
        <p:blipFill rotWithShape="1">
          <a:blip r:embed="rId3">
            <a:extLst>
              <a:ext uri="{28A0092B-C50C-407E-A947-70E740481C1C}">
                <a14:useLocalDpi xmlns:a14="http://schemas.microsoft.com/office/drawing/2010/main" val="0"/>
              </a:ext>
            </a:extLst>
          </a:blip>
          <a:srcRect l="559" t="1499" r="559" b="1006"/>
          <a:stretch/>
        </p:blipFill>
        <p:spPr>
          <a:xfrm>
            <a:off x="1791145" y="1269850"/>
            <a:ext cx="8630064" cy="4818914"/>
          </a:xfrm>
          <a:prstGeom prst="rect">
            <a:avLst/>
          </a:prstGeom>
        </p:spPr>
      </p:pic>
    </p:spTree>
    <p:extLst>
      <p:ext uri="{BB962C8B-B14F-4D97-AF65-F5344CB8AC3E}">
        <p14:creationId xmlns:p14="http://schemas.microsoft.com/office/powerpoint/2010/main" val="33012532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958785" y="5018950"/>
            <a:ext cx="3921529" cy="1460779"/>
          </a:xfrm>
        </p:spPr>
        <p:txBody>
          <a:bodyPr/>
          <a:lstStyle/>
          <a:p>
            <a:r>
              <a:rPr lang="en-US" b="1" dirty="0"/>
              <a:t>Coach Culbertson</a:t>
            </a:r>
          </a:p>
          <a:p>
            <a:r>
              <a:rPr lang="en-US" dirty="0"/>
              <a:t>Friendly Neighborhood Instructor</a:t>
            </a:r>
          </a:p>
          <a:p>
            <a:r>
              <a:rPr lang="en-US" dirty="0"/>
              <a:t>Directions Training</a:t>
            </a:r>
          </a:p>
        </p:txBody>
      </p:sp>
      <p:sp>
        <p:nvSpPr>
          <p:cNvPr id="2" name="Title 1"/>
          <p:cNvSpPr>
            <a:spLocks noGrp="1"/>
          </p:cNvSpPr>
          <p:nvPr>
            <p:ph type="ctrTitle"/>
          </p:nvPr>
        </p:nvSpPr>
        <p:spPr>
          <a:solidFill>
            <a:srgbClr val="007233"/>
          </a:solidFill>
        </p:spPr>
        <p:txBody>
          <a:bodyPr/>
          <a:lstStyle/>
          <a:p>
            <a:r>
              <a:rPr lang="en-US" dirty="0"/>
              <a:t>Data and Storage</a:t>
            </a:r>
            <a:endParaRPr lang="en-US" sz="3200" dirty="0"/>
          </a:p>
        </p:txBody>
      </p:sp>
      <p:sp>
        <p:nvSpPr>
          <p:cNvPr id="5" name="Subtitle 3"/>
          <p:cNvSpPr txBox="1">
            <a:spLocks/>
          </p:cNvSpPr>
          <p:nvPr/>
        </p:nvSpPr>
        <p:spPr bwMode="auto">
          <a:xfrm>
            <a:off x="300427" y="5018950"/>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pPr marL="0" marR="0" lv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tabLst/>
              <a:defRPr/>
            </a:pPr>
            <a:r>
              <a:rPr kumimoji="0" lang="en-US" sz="1800" b="1" i="0" u="none" strike="noStrike" kern="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rPr>
              <a:t>Damon </a:t>
            </a:r>
            <a:r>
              <a:rPr kumimoji="0" lang="en-US" sz="1800" b="1" i="0" u="none" strike="noStrike" kern="0" cap="none" spc="0" normalizeH="0" baseline="0" noProof="0" dirty="0" err="1">
                <a:ln>
                  <a:noFill/>
                </a:ln>
                <a:solidFill>
                  <a:prstClr val="black"/>
                </a:solidFill>
                <a:effectLst/>
                <a:uLnTx/>
                <a:uFillTx/>
                <a:latin typeface="Segoe UI Light" panose="020B0502040204020203" pitchFamily="34" charset="0"/>
                <a:cs typeface="Segoe UI Light" panose="020B0502040204020203" pitchFamily="34" charset="0"/>
              </a:rPr>
              <a:t>Ronco</a:t>
            </a:r>
            <a:endParaRPr kumimoji="0" lang="en-US" sz="1800" b="1" i="0" u="none" strike="noStrike" kern="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a:p>
            <a:pPr marL="0" marR="0" lv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tabLst/>
              <a:defRPr/>
            </a:pPr>
            <a:r>
              <a:rPr kumimoji="0" lang="en-US" sz="1800" b="0" i="0" u="none" strike="noStrike" kern="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rPr>
              <a:t>Azure Technology Solutions Professional</a:t>
            </a:r>
          </a:p>
          <a:p>
            <a:pPr marL="0" marR="0" lv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tabLst/>
              <a:defRPr/>
            </a:pPr>
            <a:r>
              <a:rPr kumimoji="0" lang="en-US" sz="1800" b="0" i="0" u="none" strike="noStrike" kern="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rPr>
              <a:t>Microsoft</a:t>
            </a:r>
          </a:p>
        </p:txBody>
      </p:sp>
      <p:sp>
        <p:nvSpPr>
          <p:cNvPr id="6" name="Rectangle 5">
            <a:extLst>
              <a:ext uri="{FF2B5EF4-FFF2-40B4-BE49-F238E27FC236}">
                <a16:creationId xmlns:a16="http://schemas.microsoft.com/office/drawing/2014/main" xmlns="" id="{6F4993B5-A685-4AB9-97D6-371364C6222E}"/>
              </a:ext>
            </a:extLst>
          </p:cNvPr>
          <p:cNvSpPr/>
          <p:nvPr/>
        </p:nvSpPr>
        <p:spPr bwMode="auto">
          <a:xfrm>
            <a:off x="8999620" y="6256421"/>
            <a:ext cx="3219495" cy="601579"/>
          </a:xfrm>
          <a:prstGeom prst="rect">
            <a:avLst/>
          </a:prstGeom>
          <a:solidFill>
            <a:schemeClr val="bg1"/>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1177837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100">
                <a:solidFill>
                  <a:srgbClr val="0070C0"/>
                </a:solidFill>
              </a:rPr>
              <a:t>2 or more Azure VMs</a:t>
            </a:r>
            <a:endParaRPr lang="en-US">
              <a:solidFill>
                <a:srgbClr val="0070C0"/>
              </a:solidFill>
            </a:endParaRPr>
          </a:p>
        </p:txBody>
      </p:sp>
      <p:sp>
        <p:nvSpPr>
          <p:cNvPr id="4" name="Text Placeholder 2"/>
          <p:cNvSpPr>
            <a:spLocks noGrp="1"/>
          </p:cNvSpPr>
          <p:nvPr>
            <p:ph type="body" idx="1"/>
          </p:nvPr>
        </p:nvSpPr>
        <p:spPr/>
        <p:txBody>
          <a:bodyPr/>
          <a:lstStyle/>
          <a:p>
            <a:pPr marL="342900" lvl="2" indent="-342900"/>
            <a:r>
              <a:rPr lang="en-US" sz="2100" dirty="0">
                <a:latin typeface="Segoe UI Light" panose="020B0502040204020203" pitchFamily="34" charset="0"/>
                <a:cs typeface="Segoe UI Light" panose="020B0502040204020203" pitchFamily="34" charset="0"/>
              </a:rPr>
              <a:t>Multiple VMs can be configured in an “availability set”</a:t>
            </a:r>
          </a:p>
          <a:p>
            <a:pPr marL="342900" lvl="2" indent="-342900"/>
            <a:r>
              <a:rPr lang="en-US" sz="2100" dirty="0">
                <a:latin typeface="Segoe UI Light" panose="020B0502040204020203" pitchFamily="34" charset="0"/>
                <a:cs typeface="Segoe UI Light" panose="020B0502040204020203" pitchFamily="34" charset="0"/>
              </a:rPr>
              <a:t>Workload is load balanced across the VMs</a:t>
            </a:r>
          </a:p>
          <a:p>
            <a:pPr marL="126010" lvl="2"/>
            <a:endParaRPr lang="en-US" sz="1324" dirty="0">
              <a:latin typeface="Segoe UI Light" panose="020B0502040204020203" pitchFamily="34" charset="0"/>
              <a:cs typeface="Segoe UI Light" panose="020B0502040204020203" pitchFamily="34" charset="0"/>
            </a:endParaRPr>
          </a:p>
          <a:p>
            <a:pPr marL="252109" lvl="2" indent="-252109"/>
            <a:r>
              <a:rPr lang="en-US" sz="2100" dirty="0">
                <a:latin typeface="Segoe UI Light" panose="020B0502040204020203" pitchFamily="34" charset="0"/>
                <a:cs typeface="Segoe UI Light" panose="020B0502040204020203" pitchFamily="34" charset="0"/>
              </a:rPr>
              <a:t>Azure SLA: 2 (or more) VMs in Availability Set:</a:t>
            </a:r>
          </a:p>
          <a:p>
            <a:pPr marL="315024" lvl="2" indent="-189014"/>
            <a:r>
              <a:rPr lang="en-US" dirty="0">
                <a:latin typeface="Segoe UI Light" panose="020B0502040204020203" pitchFamily="34" charset="0"/>
                <a:cs typeface="Segoe UI Light" panose="020B0502040204020203" pitchFamily="34" charset="0"/>
              </a:rPr>
              <a:t>99.95% (&lt;22 min downtime p/month)</a:t>
            </a:r>
          </a:p>
          <a:p>
            <a:pPr marL="315024" lvl="2" indent="-189014"/>
            <a:r>
              <a:rPr lang="en-US" dirty="0">
                <a:latin typeface="Segoe UI Light" panose="020B0502040204020203" pitchFamily="34" charset="0"/>
                <a:cs typeface="Segoe UI Light" panose="020B0502040204020203" pitchFamily="34" charset="0"/>
              </a:rPr>
              <a:t>Includes</a:t>
            </a:r>
          </a:p>
          <a:p>
            <a:pPr marL="483097" lvl="3" indent="-189014"/>
            <a:r>
              <a:rPr lang="en-US" dirty="0">
                <a:latin typeface="Segoe UI Light" panose="020B0502040204020203" pitchFamily="34" charset="0"/>
                <a:cs typeface="Segoe UI Light" panose="020B0502040204020203" pitchFamily="34" charset="0"/>
              </a:rPr>
              <a:t>Planned downtime due to host OS servicing</a:t>
            </a:r>
          </a:p>
          <a:p>
            <a:pPr marL="483097" lvl="3" indent="-189014"/>
            <a:r>
              <a:rPr lang="en-US" dirty="0">
                <a:latin typeface="Segoe UI Light" panose="020B0502040204020203" pitchFamily="34" charset="0"/>
                <a:cs typeface="Segoe UI Light" panose="020B0502040204020203" pitchFamily="34" charset="0"/>
              </a:rPr>
              <a:t>Unplanned downtime due to physical failures</a:t>
            </a:r>
          </a:p>
          <a:p>
            <a:pPr marL="315024" lvl="2" indent="-189014"/>
            <a:r>
              <a:rPr lang="en-US" dirty="0">
                <a:latin typeface="Segoe UI Light" panose="020B0502040204020203" pitchFamily="34" charset="0"/>
                <a:cs typeface="Segoe UI Light" panose="020B0502040204020203" pitchFamily="34" charset="0"/>
              </a:rPr>
              <a:t>Doesn’t include servicing of guest OS </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or software inside (e.g. SQL)</a:t>
            </a:r>
          </a:p>
          <a:p>
            <a:pPr marL="315024" lvl="2" indent="-189014"/>
            <a:endParaRPr lang="en-US" sz="1324" dirty="0"/>
          </a:p>
        </p:txBody>
      </p:sp>
      <p:sp>
        <p:nvSpPr>
          <p:cNvPr id="2" name="Text Placeholder 1">
            <a:extLst>
              <a:ext uri="{FF2B5EF4-FFF2-40B4-BE49-F238E27FC236}">
                <a16:creationId xmlns:a16="http://schemas.microsoft.com/office/drawing/2014/main" xmlns="" id="{C362F1B9-1976-4308-BD1E-FE5E817171DD}"/>
              </a:ext>
            </a:extLst>
          </p:cNvPr>
          <p:cNvSpPr>
            <a:spLocks noGrp="1"/>
          </p:cNvSpPr>
          <p:nvPr>
            <p:ph type="body" sz="quarter" idx="10"/>
          </p:nvPr>
        </p:nvSpPr>
        <p:spPr/>
        <p:txBody>
          <a:bodyPr/>
          <a:lstStyle/>
          <a:p>
            <a:endParaRPr lang="en-US"/>
          </a:p>
        </p:txBody>
      </p:sp>
      <p:pic>
        <p:nvPicPr>
          <p:cNvPr id="22" name="Content Placeholder 4">
            <a:extLst>
              <a:ext uri="{FF2B5EF4-FFF2-40B4-BE49-F238E27FC236}">
                <a16:creationId xmlns:a16="http://schemas.microsoft.com/office/drawing/2014/main" xmlns="" id="{D4FC786A-3954-470D-9AE3-DC4F00F73CA6}"/>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13962" r="15310"/>
          <a:stretch/>
        </p:blipFill>
        <p:spPr>
          <a:xfrm>
            <a:off x="7123114" y="2768601"/>
            <a:ext cx="3544887" cy="3019425"/>
          </a:xfrm>
        </p:spPr>
      </p:pic>
    </p:spTree>
    <p:extLst>
      <p:ext uri="{BB962C8B-B14F-4D97-AF65-F5344CB8AC3E}">
        <p14:creationId xmlns:p14="http://schemas.microsoft.com/office/powerpoint/2010/main" val="18604296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xmlns="" id="{0CD8C498-8CD8-4D47-B1C6-A89CAFC1F543}"/>
              </a:ext>
            </a:extLst>
          </p:cNvPr>
          <p:cNvSpPr>
            <a:spLocks noGrp="1"/>
          </p:cNvSpPr>
          <p:nvPr>
            <p:ph type="body" idx="1"/>
          </p:nvPr>
        </p:nvSpPr>
        <p:spPr/>
        <p:txBody>
          <a:bodyPr>
            <a:normAutofit/>
          </a:bodyPr>
          <a:lstStyle/>
          <a:p>
            <a:r>
              <a:rPr lang="en-US" sz="1600" dirty="0"/>
              <a:t>Availability Sets are for Unplanned &amp; Planned </a:t>
            </a:r>
            <a:br>
              <a:rPr lang="en-US" sz="1600" dirty="0"/>
            </a:br>
            <a:r>
              <a:rPr lang="en-US" sz="1600" dirty="0"/>
              <a:t>Maintenance</a:t>
            </a:r>
          </a:p>
          <a:p>
            <a:pPr lvl="1"/>
            <a:r>
              <a:rPr lang="en-US" sz="1400" dirty="0"/>
              <a:t>Fault Domains (2 default, some regions allow 3)</a:t>
            </a:r>
          </a:p>
          <a:p>
            <a:pPr lvl="1"/>
            <a:r>
              <a:rPr lang="en-US" sz="1400" dirty="0"/>
              <a:t>Upgrade Domains (5 default, 1-20 allowed)</a:t>
            </a:r>
          </a:p>
          <a:p>
            <a:pPr marL="342868" lvl="1" indent="0">
              <a:buNone/>
            </a:pPr>
            <a:endParaRPr lang="en-US" sz="1400" dirty="0"/>
          </a:p>
          <a:p>
            <a:r>
              <a:rPr lang="en-US" sz="1600" dirty="0"/>
              <a:t>Front with Load Balancer, App Gateway</a:t>
            </a:r>
          </a:p>
        </p:txBody>
      </p:sp>
      <p:sp>
        <p:nvSpPr>
          <p:cNvPr id="3" name="Text Placeholder 2">
            <a:extLst>
              <a:ext uri="{FF2B5EF4-FFF2-40B4-BE49-F238E27FC236}">
                <a16:creationId xmlns:a16="http://schemas.microsoft.com/office/drawing/2014/main" xmlns="" id="{134E170F-0087-49F8-90B8-6F13C576F183}"/>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xmlns="" id="{DE11F4EB-5484-4C07-81D8-97B77A3E023F}"/>
              </a:ext>
            </a:extLst>
          </p:cNvPr>
          <p:cNvPicPr>
            <a:picLocks noChangeAspect="1"/>
          </p:cNvPicPr>
          <p:nvPr/>
        </p:nvPicPr>
        <p:blipFill>
          <a:blip r:embed="rId3"/>
          <a:stretch>
            <a:fillRect/>
          </a:stretch>
        </p:blipFill>
        <p:spPr>
          <a:xfrm>
            <a:off x="6379202" y="857250"/>
            <a:ext cx="4288799" cy="2160052"/>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204" y="3244971"/>
            <a:ext cx="3767719" cy="27557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24001" y="5280673"/>
            <a:ext cx="7641771" cy="230824"/>
          </a:xfrm>
          <a:prstGeom prst="rect">
            <a:avLst/>
          </a:prstGeom>
          <a:noFill/>
        </p:spPr>
        <p:txBody>
          <a:bodyPr wrap="square" lIns="68574" tIns="34286" rIns="68574" bIns="34286" rtlCol="0">
            <a:spAutoFit/>
          </a:bodyPr>
          <a:lstStyle/>
          <a:p>
            <a:pPr defTabSz="685736">
              <a:defRPr/>
            </a:pPr>
            <a:r>
              <a:rPr lang="en-US" sz="1050" dirty="0">
                <a:solidFill>
                  <a:prstClr val="black"/>
                </a:solidFill>
                <a:latin typeface="Calibri" panose="020F0502020204030204"/>
              </a:rPr>
              <a:t> </a:t>
            </a:r>
          </a:p>
        </p:txBody>
      </p:sp>
    </p:spTree>
    <p:extLst>
      <p:ext uri="{BB962C8B-B14F-4D97-AF65-F5344CB8AC3E}">
        <p14:creationId xmlns:p14="http://schemas.microsoft.com/office/powerpoint/2010/main" val="40160238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6990521" y="1739794"/>
            <a:ext cx="3393108" cy="3393590"/>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46" rIns="134433" bIns="107546"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defRPr/>
            </a:pPr>
            <a:endParaRPr lang="en-US" b="1" kern="0" dirty="0" err="1">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4" name="Content Placeholder 2"/>
          <p:cNvSpPr txBox="1">
            <a:spLocks/>
          </p:cNvSpPr>
          <p:nvPr/>
        </p:nvSpPr>
        <p:spPr>
          <a:xfrm>
            <a:off x="1736214" y="3080277"/>
            <a:ext cx="5550868" cy="2179268"/>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1500" dirty="0">
                <a:solidFill>
                  <a:srgbClr val="000000"/>
                </a:solidFill>
                <a:latin typeface="Verdana"/>
                <a:cs typeface="Segoe UI Semibold" panose="020B0702040204020203" pitchFamily="34" charset="0"/>
              </a:rPr>
              <a:t>High performance provisioning of 1000+ VMs</a:t>
            </a:r>
          </a:p>
          <a:p>
            <a:pPr marL="0" indent="0" defTabSz="685471">
              <a:lnSpc>
                <a:spcPct val="100000"/>
              </a:lnSpc>
              <a:spcBef>
                <a:spcPts val="0"/>
              </a:spcBef>
              <a:spcAft>
                <a:spcPts val="882"/>
              </a:spcAft>
              <a:buClr>
                <a:srgbClr val="FFFFFF"/>
              </a:buClr>
              <a:buNone/>
              <a:defRPr/>
            </a:pPr>
            <a:r>
              <a:rPr lang="en-US" sz="1500" dirty="0">
                <a:solidFill>
                  <a:srgbClr val="000000"/>
                </a:solidFill>
                <a:latin typeface="Verdana"/>
                <a:cs typeface="Segoe UI Semibold" panose="020B0702040204020203" pitchFamily="34" charset="0"/>
              </a:rPr>
              <a:t>Auto-configuration at scale</a:t>
            </a:r>
          </a:p>
          <a:p>
            <a:pPr marL="0" indent="0" defTabSz="685471">
              <a:lnSpc>
                <a:spcPct val="100000"/>
              </a:lnSpc>
              <a:spcBef>
                <a:spcPts val="0"/>
              </a:spcBef>
              <a:spcAft>
                <a:spcPts val="882"/>
              </a:spcAft>
              <a:buClr>
                <a:srgbClr val="FFFFFF"/>
              </a:buClr>
              <a:buNone/>
              <a:defRPr/>
            </a:pPr>
            <a:r>
              <a:rPr lang="en-US" sz="1500" dirty="0">
                <a:solidFill>
                  <a:srgbClr val="000000"/>
                </a:solidFill>
                <a:latin typeface="Verdana"/>
                <a:cs typeface="Segoe UI Semibold" panose="020B0702040204020203" pitchFamily="34" charset="0"/>
              </a:rPr>
              <a:t>Auto-scale based on schedule and resource metrics</a:t>
            </a:r>
          </a:p>
          <a:p>
            <a:pPr marL="0" indent="0" defTabSz="685471">
              <a:lnSpc>
                <a:spcPct val="100000"/>
              </a:lnSpc>
              <a:spcBef>
                <a:spcPts val="0"/>
              </a:spcBef>
              <a:spcAft>
                <a:spcPts val="882"/>
              </a:spcAft>
              <a:buClr>
                <a:srgbClr val="FFFFFF"/>
              </a:buClr>
              <a:buNone/>
              <a:defRPr/>
            </a:pPr>
            <a:r>
              <a:rPr lang="en-US" sz="1500" dirty="0">
                <a:solidFill>
                  <a:srgbClr val="000000"/>
                </a:solidFill>
                <a:latin typeface="Verdana"/>
                <a:cs typeface="Segoe UI Semibold" panose="020B0702040204020203" pitchFamily="34" charset="0"/>
              </a:rPr>
              <a:t>Easy updates at scale</a:t>
            </a:r>
          </a:p>
          <a:p>
            <a:pPr marL="0" indent="0" defTabSz="685471">
              <a:lnSpc>
                <a:spcPct val="100000"/>
              </a:lnSpc>
              <a:spcBef>
                <a:spcPts val="0"/>
              </a:spcBef>
              <a:spcAft>
                <a:spcPts val="882"/>
              </a:spcAft>
              <a:buClr>
                <a:srgbClr val="FFFFFF"/>
              </a:buClr>
              <a:buNone/>
              <a:defRPr/>
            </a:pPr>
            <a:r>
              <a:rPr lang="en-US" sz="1500" dirty="0">
                <a:solidFill>
                  <a:srgbClr val="000000"/>
                </a:solidFill>
                <a:latin typeface="Verdana"/>
                <a:cs typeface="Segoe UI Semibold" panose="020B0702040204020203" pitchFamily="34" charset="0"/>
              </a:rPr>
              <a:t>Simple Portal Integration</a:t>
            </a:r>
          </a:p>
          <a:p>
            <a:pPr marL="0" indent="0" defTabSz="685471">
              <a:lnSpc>
                <a:spcPct val="100000"/>
              </a:lnSpc>
              <a:spcBef>
                <a:spcPts val="0"/>
              </a:spcBef>
              <a:spcAft>
                <a:spcPts val="882"/>
              </a:spcAft>
              <a:buClr>
                <a:srgbClr val="FFFFFF"/>
              </a:buClr>
              <a:buNone/>
              <a:defRPr/>
            </a:pPr>
            <a:endParaRPr lang="en-US" sz="1500" b="1" dirty="0">
              <a:solidFill>
                <a:srgbClr val="000000"/>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716020" y="1947212"/>
            <a:ext cx="8222679"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fontAlgn="base">
              <a:spcBef>
                <a:spcPts val="882"/>
              </a:spcBef>
              <a:spcAft>
                <a:spcPct val="0"/>
              </a:spcAft>
              <a:defRPr/>
            </a:pPr>
            <a:r>
              <a:rPr lang="en-US" sz="3600">
                <a:solidFill>
                  <a:srgbClr val="000000"/>
                </a:solidFill>
                <a:latin typeface="Verdana"/>
              </a:rPr>
              <a:t>VM Scale Sets</a:t>
            </a:r>
          </a:p>
        </p:txBody>
      </p:sp>
      <p:sp>
        <p:nvSpPr>
          <p:cNvPr id="6" name="AutoShape 3"/>
          <p:cNvSpPr>
            <a:spLocks noChangeAspect="1" noChangeArrowheads="1" noTextEdit="1"/>
          </p:cNvSpPr>
          <p:nvPr/>
        </p:nvSpPr>
        <p:spPr bwMode="auto">
          <a:xfrm>
            <a:off x="7480325" y="1561187"/>
            <a:ext cx="2974076" cy="281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7" tIns="33608" rIns="67217" bIns="33608" numCol="1" anchor="t" anchorCtr="0" compatLnSpc="1">
            <a:prstTxWarp prst="textNoShape">
              <a:avLst/>
            </a:prstTxWarp>
          </a:bodyPr>
          <a:lstStyle/>
          <a:p>
            <a:pPr defTabSz="672164" fontAlgn="base">
              <a:spcBef>
                <a:spcPct val="0"/>
              </a:spcBef>
              <a:spcAft>
                <a:spcPct val="0"/>
              </a:spcAft>
              <a:defRPr/>
            </a:pPr>
            <a:endParaRPr lang="en-US" b="1" kern="0">
              <a:solidFill>
                <a:sysClr val="windowText" lastClr="000000"/>
              </a:solidFill>
              <a:latin typeface="Segoe UI" panose="020B0502040204020203" pitchFamily="34" charset="0"/>
              <a:ea typeface="MS PGothic" panose="020B0600070205080204" pitchFamily="34" charset="-128"/>
              <a:cs typeface="Arial" charset="0"/>
            </a:endParaRPr>
          </a:p>
        </p:txBody>
      </p:sp>
      <p:sp>
        <p:nvSpPr>
          <p:cNvPr id="7" name="Freeform 5"/>
          <p:cNvSpPr>
            <a:spLocks/>
          </p:cNvSpPr>
          <p:nvPr/>
        </p:nvSpPr>
        <p:spPr bwMode="auto">
          <a:xfrm>
            <a:off x="7303510" y="1315840"/>
            <a:ext cx="2723935" cy="165321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7" tIns="33608" rIns="67217" bIns="33608" numCol="1" anchor="t" anchorCtr="0" compatLnSpc="1">
            <a:prstTxWarp prst="textNoShape">
              <a:avLst/>
            </a:prstTxWarp>
          </a:bodyPr>
          <a:lstStyle/>
          <a:p>
            <a:pPr defTabSz="672164" fontAlgn="base">
              <a:spcBef>
                <a:spcPct val="0"/>
              </a:spcBef>
              <a:spcAft>
                <a:spcPct val="0"/>
              </a:spcAft>
              <a:defRPr/>
            </a:pPr>
            <a:endParaRPr lang="en-US" b="1" kern="0" dirty="0">
              <a:solidFill>
                <a:sysClr val="windowText" lastClr="000000"/>
              </a:solidFill>
              <a:latin typeface="Segoe UI" panose="020B0502040204020203" pitchFamily="34" charset="0"/>
              <a:ea typeface="MS PGothic" panose="020B0600070205080204" pitchFamily="34" charset="-128"/>
              <a:cs typeface="Arial" charset="0"/>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977152" y="2314790"/>
            <a:ext cx="1419846" cy="1308525"/>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081864" y="3643391"/>
            <a:ext cx="772411" cy="711851"/>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893069" y="3643391"/>
            <a:ext cx="772411" cy="711851"/>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704270" y="3643583"/>
            <a:ext cx="772411" cy="711851"/>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15476" y="3633770"/>
            <a:ext cx="772411" cy="711851"/>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081864" y="4374287"/>
            <a:ext cx="772411" cy="711851"/>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893069" y="4374287"/>
            <a:ext cx="772411" cy="711851"/>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704270" y="4374480"/>
            <a:ext cx="772411" cy="711851"/>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15476" y="4364667"/>
            <a:ext cx="772411" cy="711851"/>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446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fontAlgn="base">
              <a:spcBef>
                <a:spcPct val="0"/>
              </a:spcBef>
              <a:spcAft>
                <a:spcPct val="0"/>
              </a:spcAft>
              <a:defRPr/>
            </a:pPr>
            <a:r>
              <a:rPr lang="en-US" sz="1500">
                <a:solidFill>
                  <a:srgbClr val="505050"/>
                </a:solidFill>
                <a:latin typeface="Segoe UI"/>
              </a:rPr>
              <a:t>VM</a:t>
            </a:r>
          </a:p>
        </p:txBody>
      </p:sp>
      <p:sp>
        <p:nvSpPr>
          <p:cNvPr id="32" name="Rectangle 31"/>
          <p:cNvSpPr/>
          <p:nvPr/>
        </p:nvSpPr>
        <p:spPr bwMode="auto">
          <a:xfrm>
            <a:off x="8815359"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fontAlgn="base">
              <a:spcBef>
                <a:spcPct val="0"/>
              </a:spcBef>
              <a:spcAft>
                <a:spcPct val="0"/>
              </a:spcAft>
              <a:defRPr/>
            </a:pPr>
            <a:r>
              <a:rPr lang="en-US" sz="1500">
                <a:solidFill>
                  <a:srgbClr val="505050"/>
                </a:solidFill>
                <a:latin typeface="Segoe UI"/>
              </a:rPr>
              <a:t>Container</a:t>
            </a:r>
          </a:p>
        </p:txBody>
      </p:sp>
      <p:sp>
        <p:nvSpPr>
          <p:cNvPr id="5" name="Rectangle 4"/>
          <p:cNvSpPr/>
          <p:nvPr/>
        </p:nvSpPr>
        <p:spPr bwMode="auto">
          <a:xfrm>
            <a:off x="7772723"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fontAlgn="base">
              <a:spcBef>
                <a:spcPct val="0"/>
              </a:spcBef>
              <a:spcAft>
                <a:spcPct val="0"/>
              </a:spcAft>
              <a:defRPr/>
            </a:pPr>
            <a:r>
              <a:rPr lang="en-US" sz="1500">
                <a:solidFill>
                  <a:srgbClr val="505050"/>
                </a:solidFill>
                <a:latin typeface="Segoe UI"/>
              </a:rPr>
              <a:t>Container</a:t>
            </a:r>
          </a:p>
        </p:txBody>
      </p:sp>
      <p:sp>
        <p:nvSpPr>
          <p:cNvPr id="4" name="Rectangle 3"/>
          <p:cNvSpPr/>
          <p:nvPr/>
        </p:nvSpPr>
        <p:spPr bwMode="auto">
          <a:xfrm>
            <a:off x="6579107"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fontAlgn="base">
              <a:spcBef>
                <a:spcPct val="0"/>
              </a:spcBef>
              <a:spcAft>
                <a:spcPct val="0"/>
              </a:spcAft>
              <a:defRPr/>
            </a:pPr>
            <a:r>
              <a:rPr lang="en-US" sz="1500">
                <a:solidFill>
                  <a:srgbClr val="505050"/>
                </a:solidFill>
                <a:latin typeface="Segoe UI"/>
              </a:rPr>
              <a:t>Container</a:t>
            </a:r>
          </a:p>
        </p:txBody>
      </p:sp>
      <p:sp>
        <p:nvSpPr>
          <p:cNvPr id="17" name="Rectangle 16"/>
          <p:cNvSpPr/>
          <p:nvPr/>
        </p:nvSpPr>
        <p:spPr bwMode="auto">
          <a:xfrm>
            <a:off x="4485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fontAlgn="base">
              <a:spcBef>
                <a:spcPct val="0"/>
              </a:spcBef>
              <a:spcAft>
                <a:spcPct val="0"/>
              </a:spcAft>
              <a:defRPr/>
            </a:pPr>
            <a:r>
              <a:rPr lang="en-US" sz="1500">
                <a:solidFill>
                  <a:srgbClr val="505050"/>
                </a:solidFill>
                <a:latin typeface="Segoe UI"/>
              </a:rPr>
              <a:t>VM</a:t>
            </a:r>
          </a:p>
        </p:txBody>
      </p:sp>
      <p:sp>
        <p:nvSpPr>
          <p:cNvPr id="16" name="Rectangle 15"/>
          <p:cNvSpPr/>
          <p:nvPr/>
        </p:nvSpPr>
        <p:spPr bwMode="auto">
          <a:xfrm>
            <a:off x="3345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fontAlgn="base">
              <a:spcBef>
                <a:spcPct val="0"/>
              </a:spcBef>
              <a:spcAft>
                <a:spcPct val="0"/>
              </a:spcAft>
              <a:defRPr/>
            </a:pPr>
            <a:r>
              <a:rPr lang="en-US" sz="1500">
                <a:solidFill>
                  <a:srgbClr val="505050"/>
                </a:solidFill>
                <a:latin typeface="Segoe UI"/>
              </a:rPr>
              <a:t>VM</a:t>
            </a:r>
          </a:p>
        </p:txBody>
      </p:sp>
      <p:sp>
        <p:nvSpPr>
          <p:cNvPr id="2" name="Rectangle 1"/>
          <p:cNvSpPr/>
          <p:nvPr/>
        </p:nvSpPr>
        <p:spPr bwMode="auto">
          <a:xfrm>
            <a:off x="2145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fontAlgn="base">
              <a:spcBef>
                <a:spcPct val="0"/>
              </a:spcBef>
              <a:spcAft>
                <a:spcPct val="0"/>
              </a:spcAft>
              <a:defRPr/>
            </a:pPr>
            <a:r>
              <a:rPr lang="en-US" sz="1500">
                <a:solidFill>
                  <a:srgbClr val="505050"/>
                </a:solidFill>
                <a:latin typeface="Segoe UI"/>
              </a:rPr>
              <a:t>VM</a:t>
            </a:r>
          </a:p>
        </p:txBody>
      </p:sp>
      <p:sp>
        <p:nvSpPr>
          <p:cNvPr id="6" name="Rectangle 5"/>
          <p:cNvSpPr/>
          <p:nvPr/>
        </p:nvSpPr>
        <p:spPr>
          <a:xfrm>
            <a:off x="2045492" y="5334809"/>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dirty="0">
                <a:solidFill>
                  <a:srgbClr val="505050"/>
                </a:solidFill>
                <a:latin typeface="Segoe UI"/>
              </a:rPr>
              <a:t>Server</a:t>
            </a:r>
          </a:p>
        </p:txBody>
      </p:sp>
      <p:sp>
        <p:nvSpPr>
          <p:cNvPr id="7" name="Rectangle 6"/>
          <p:cNvSpPr/>
          <p:nvPr/>
        </p:nvSpPr>
        <p:spPr>
          <a:xfrm>
            <a:off x="2047853" y="4967357"/>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a:solidFill>
                  <a:srgbClr val="FFFFFF"/>
                </a:solidFill>
                <a:latin typeface="Segoe UI"/>
              </a:rPr>
              <a:t>Host OS</a:t>
            </a:r>
          </a:p>
        </p:txBody>
      </p:sp>
      <p:sp>
        <p:nvSpPr>
          <p:cNvPr id="8" name="Rectangle 7"/>
          <p:cNvSpPr/>
          <p:nvPr/>
        </p:nvSpPr>
        <p:spPr>
          <a:xfrm>
            <a:off x="2047853"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a:solidFill>
                  <a:srgbClr val="FFFFFF"/>
                </a:solidFill>
                <a:latin typeface="Segoe UI"/>
              </a:rPr>
              <a:t>Hypervisor</a:t>
            </a:r>
          </a:p>
        </p:txBody>
      </p:sp>
      <p:sp>
        <p:nvSpPr>
          <p:cNvPr id="13" name="Rectangle 12"/>
          <p:cNvSpPr/>
          <p:nvPr/>
        </p:nvSpPr>
        <p:spPr>
          <a:xfrm>
            <a:off x="2282984" y="3188497"/>
            <a:ext cx="805763"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dirty="0">
                <a:solidFill>
                  <a:srgbClr val="FFFFFF"/>
                </a:solidFill>
                <a:latin typeface="Segoe UI"/>
              </a:rPr>
              <a:t>Guest OS</a:t>
            </a:r>
          </a:p>
        </p:txBody>
      </p:sp>
      <p:sp>
        <p:nvSpPr>
          <p:cNvPr id="14" name="Rectangle 13"/>
          <p:cNvSpPr/>
          <p:nvPr/>
        </p:nvSpPr>
        <p:spPr>
          <a:xfrm>
            <a:off x="3447337" y="3188497"/>
            <a:ext cx="818338"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dirty="0">
                <a:solidFill>
                  <a:srgbClr val="FFFFFF"/>
                </a:solidFill>
                <a:latin typeface="Segoe UI"/>
              </a:rPr>
              <a:t>Guest OS</a:t>
            </a:r>
          </a:p>
        </p:txBody>
      </p:sp>
      <p:sp>
        <p:nvSpPr>
          <p:cNvPr id="15" name="Rectangle 14"/>
          <p:cNvSpPr/>
          <p:nvPr/>
        </p:nvSpPr>
        <p:spPr>
          <a:xfrm>
            <a:off x="4592095" y="3188497"/>
            <a:ext cx="805763"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dirty="0">
                <a:solidFill>
                  <a:srgbClr val="FFFFFF"/>
                </a:solidFill>
                <a:latin typeface="Segoe UI"/>
              </a:rPr>
              <a:t>Guest OS</a:t>
            </a:r>
          </a:p>
        </p:txBody>
      </p:sp>
      <p:sp>
        <p:nvSpPr>
          <p:cNvPr id="39" name="Rectangle 38"/>
          <p:cNvSpPr/>
          <p:nvPr/>
        </p:nvSpPr>
        <p:spPr>
          <a:xfrm>
            <a:off x="4592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dirty="0">
                <a:solidFill>
                  <a:srgbClr val="002050"/>
                </a:solidFill>
                <a:latin typeface="Segoe UI"/>
              </a:rPr>
              <a:t>App B</a:t>
            </a:r>
          </a:p>
        </p:txBody>
      </p:sp>
      <p:sp>
        <p:nvSpPr>
          <p:cNvPr id="41" name="Rectangle 40"/>
          <p:cNvSpPr/>
          <p:nvPr/>
        </p:nvSpPr>
        <p:spPr>
          <a:xfrm>
            <a:off x="3458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dirty="0">
                <a:solidFill>
                  <a:srgbClr val="002050"/>
                </a:solidFill>
                <a:latin typeface="Segoe UI"/>
              </a:rPr>
              <a:t>App A</a:t>
            </a:r>
          </a:p>
        </p:txBody>
      </p:sp>
      <p:sp>
        <p:nvSpPr>
          <p:cNvPr id="43" name="Rectangle 42"/>
          <p:cNvSpPr/>
          <p:nvPr/>
        </p:nvSpPr>
        <p:spPr>
          <a:xfrm>
            <a:off x="2280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dirty="0">
                <a:solidFill>
                  <a:srgbClr val="002050"/>
                </a:solidFill>
                <a:latin typeface="Segoe UI"/>
              </a:rPr>
              <a:t>App A</a:t>
            </a:r>
          </a:p>
        </p:txBody>
      </p:sp>
      <p:sp>
        <p:nvSpPr>
          <p:cNvPr id="18" name="Rectangle 17"/>
          <p:cNvSpPr/>
          <p:nvPr/>
        </p:nvSpPr>
        <p:spPr>
          <a:xfrm>
            <a:off x="6380256" y="5334809"/>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dirty="0">
                <a:solidFill>
                  <a:srgbClr val="505050"/>
                </a:solidFill>
                <a:latin typeface="Segoe UI"/>
              </a:rPr>
              <a:t>Server</a:t>
            </a:r>
          </a:p>
        </p:txBody>
      </p:sp>
      <p:sp>
        <p:nvSpPr>
          <p:cNvPr id="19" name="Rectangle 18"/>
          <p:cNvSpPr/>
          <p:nvPr/>
        </p:nvSpPr>
        <p:spPr>
          <a:xfrm>
            <a:off x="6380256" y="4967357"/>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a:solidFill>
                  <a:srgbClr val="FFFFFF"/>
                </a:solidFill>
                <a:latin typeface="Segoe UI"/>
              </a:rPr>
              <a:t>Host OS</a:t>
            </a:r>
          </a:p>
        </p:txBody>
      </p:sp>
      <p:sp>
        <p:nvSpPr>
          <p:cNvPr id="20" name="Rectangle 19"/>
          <p:cNvSpPr/>
          <p:nvPr/>
        </p:nvSpPr>
        <p:spPr>
          <a:xfrm>
            <a:off x="6380256" y="4606884"/>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a:solidFill>
                  <a:srgbClr val="FFFFFF"/>
                </a:solidFill>
                <a:latin typeface="Segoe UI"/>
              </a:rPr>
              <a:t>Hypervisor</a:t>
            </a:r>
          </a:p>
        </p:txBody>
      </p:sp>
      <p:sp>
        <p:nvSpPr>
          <p:cNvPr id="21" name="Rectangle 20"/>
          <p:cNvSpPr/>
          <p:nvPr/>
        </p:nvSpPr>
        <p:spPr>
          <a:xfrm>
            <a:off x="7935966" y="3552306"/>
            <a:ext cx="707069"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050">
                <a:solidFill>
                  <a:srgbClr val="FFFFFF"/>
                </a:solidFill>
                <a:latin typeface="Segoe UI"/>
              </a:rPr>
              <a:t>Bins/Libs</a:t>
            </a:r>
          </a:p>
        </p:txBody>
      </p:sp>
      <p:sp>
        <p:nvSpPr>
          <p:cNvPr id="22" name="Rectangle 21"/>
          <p:cNvSpPr/>
          <p:nvPr/>
        </p:nvSpPr>
        <p:spPr>
          <a:xfrm>
            <a:off x="7935966" y="2477954"/>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a:defRPr/>
            </a:pPr>
            <a:r>
              <a:rPr lang="en-US" sz="1350" dirty="0">
                <a:solidFill>
                  <a:srgbClr val="002050"/>
                </a:solidFill>
                <a:latin typeface="Segoe UI"/>
              </a:rPr>
              <a:t>App B</a:t>
            </a:r>
          </a:p>
        </p:txBody>
      </p:sp>
      <p:sp>
        <p:nvSpPr>
          <p:cNvPr id="24" name="Rectangle 23"/>
          <p:cNvSpPr/>
          <p:nvPr/>
        </p:nvSpPr>
        <p:spPr>
          <a:xfrm>
            <a:off x="8876025" y="2477952"/>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a:defRPr/>
            </a:pPr>
            <a:r>
              <a:rPr lang="en-US" sz="1350" dirty="0">
                <a:solidFill>
                  <a:srgbClr val="002050"/>
                </a:solidFill>
                <a:latin typeface="Segoe UI"/>
              </a:rPr>
              <a:t>App C</a:t>
            </a:r>
          </a:p>
        </p:txBody>
      </p:sp>
      <p:sp>
        <p:nvSpPr>
          <p:cNvPr id="28" name="Rectangle 27"/>
          <p:cNvSpPr/>
          <p:nvPr/>
        </p:nvSpPr>
        <p:spPr>
          <a:xfrm>
            <a:off x="6766876" y="3564563"/>
            <a:ext cx="767478" cy="2297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100" dirty="0">
                <a:solidFill>
                  <a:srgbClr val="FFFFFF"/>
                </a:solidFill>
                <a:latin typeface="Segoe UI"/>
              </a:rPr>
              <a:t>Bins/Libs</a:t>
            </a:r>
          </a:p>
        </p:txBody>
      </p:sp>
      <p:sp>
        <p:nvSpPr>
          <p:cNvPr id="29" name="Rectangle 28"/>
          <p:cNvSpPr/>
          <p:nvPr/>
        </p:nvSpPr>
        <p:spPr>
          <a:xfrm>
            <a:off x="6766878" y="2490212"/>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a:defRPr/>
            </a:pPr>
            <a:r>
              <a:rPr lang="en-US" sz="1350" dirty="0">
                <a:solidFill>
                  <a:srgbClr val="002050"/>
                </a:solidFill>
                <a:latin typeface="Segoe UI"/>
              </a:rPr>
              <a:t>App A</a:t>
            </a:r>
          </a:p>
        </p:txBody>
      </p:sp>
      <p:sp>
        <p:nvSpPr>
          <p:cNvPr id="31" name="TextBox 30"/>
          <p:cNvSpPr txBox="1"/>
          <p:nvPr/>
        </p:nvSpPr>
        <p:spPr>
          <a:xfrm>
            <a:off x="1882541" y="1127914"/>
            <a:ext cx="7030632" cy="498598"/>
          </a:xfrm>
          <a:prstGeom prst="rect">
            <a:avLst/>
          </a:prstGeom>
          <a:noFill/>
        </p:spPr>
        <p:txBody>
          <a:bodyPr wrap="square" lIns="0" tIns="0" rIns="0" bIns="0" rtlCol="0">
            <a:spAutoFit/>
          </a:bodyPr>
          <a:lstStyle/>
          <a:p>
            <a:pPr defTabSz="914126">
              <a:lnSpc>
                <a:spcPct val="90000"/>
              </a:lnSpc>
              <a:spcBef>
                <a:spcPct val="20000"/>
              </a:spcBef>
              <a:buSzPct val="80000"/>
              <a:defRPr/>
            </a:pPr>
            <a:r>
              <a:rPr lang="en-US" sz="36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6579107" y="4227349"/>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r>
              <a:rPr lang="en-US" sz="150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6579107" y="3916270"/>
            <a:ext cx="3217599" cy="311078"/>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r>
              <a:rPr lang="en-US" sz="1500" dirty="0">
                <a:gradFill>
                  <a:gsLst>
                    <a:gs pos="0">
                      <a:srgbClr val="FFFFFF"/>
                    </a:gs>
                    <a:gs pos="100000">
                      <a:srgbClr val="FFFFFF"/>
                    </a:gs>
                  </a:gsLst>
                  <a:lin ang="5400000" scaled="0"/>
                </a:gradFill>
                <a:latin typeface="Segoe UI"/>
              </a:rPr>
              <a:t>Container Engine</a:t>
            </a:r>
          </a:p>
        </p:txBody>
      </p:sp>
      <p:sp>
        <p:nvSpPr>
          <p:cNvPr id="33" name="Rectangle 32"/>
          <p:cNvSpPr/>
          <p:nvPr/>
        </p:nvSpPr>
        <p:spPr>
          <a:xfrm>
            <a:off x="8876567" y="3561029"/>
            <a:ext cx="766935"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050">
                <a:solidFill>
                  <a:srgbClr val="FFFFFF"/>
                </a:solidFill>
                <a:latin typeface="Segoe UI"/>
              </a:rPr>
              <a:t>Bins/Libs</a:t>
            </a:r>
          </a:p>
        </p:txBody>
      </p:sp>
    </p:spTree>
    <p:extLst>
      <p:ext uri="{BB962C8B-B14F-4D97-AF65-F5344CB8AC3E}">
        <p14:creationId xmlns:p14="http://schemas.microsoft.com/office/powerpoint/2010/main" val="24061372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7886" y="591956"/>
            <a:ext cx="4908159"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sz="3600">
                <a:solidFill>
                  <a:srgbClr val="353535"/>
                </a:solidFill>
              </a:rPr>
              <a:t> </a:t>
            </a:r>
            <a:r>
              <a:rPr sz="3225">
                <a:solidFill>
                  <a:srgbClr val="353535"/>
                </a:solidFill>
              </a:rPr>
              <a:t/>
            </a:r>
            <a:br>
              <a:rPr sz="3225">
                <a:solidFill>
                  <a:srgbClr val="353535"/>
                </a:solidFill>
              </a:rPr>
            </a:br>
            <a:r>
              <a:rPr sz="3600">
                <a:solidFill>
                  <a:srgbClr val="353535"/>
                </a:solidFill>
              </a:rPr>
              <a:t>Azure Container Service</a:t>
            </a:r>
            <a:endParaRPr sz="3975">
              <a:solidFill>
                <a:srgbClr val="353535"/>
              </a:solidFill>
            </a:endParaRPr>
          </a:p>
        </p:txBody>
      </p:sp>
      <p:grpSp>
        <p:nvGrpSpPr>
          <p:cNvPr id="34" name="Group 33"/>
          <p:cNvGrpSpPr/>
          <p:nvPr/>
        </p:nvGrpSpPr>
        <p:grpSpPr>
          <a:xfrm>
            <a:off x="6145004" y="1657323"/>
            <a:ext cx="4436477" cy="3858038"/>
            <a:chOff x="6417613" y="1088000"/>
            <a:chExt cx="6033917" cy="5246455"/>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317">
                <a:lnSpc>
                  <a:spcPct val="90000"/>
                </a:lnSpc>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algn="ctr" defTabSz="672034">
                <a:defRPr/>
              </a:pPr>
              <a:r>
                <a:rPr lang="en-US" sz="2325"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2" y="5449739"/>
              <a:ext cx="1075940"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48" name="Rectangle 47"/>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49" name="Rectangle 48"/>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0" name="Rectangle 49"/>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1" name="Rectangle 50"/>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xmlns="" id="{583E6392-CBB0-4F2B-AFA1-B85332B1C9C3}"/>
              </a:ext>
            </a:extLst>
          </p:cNvPr>
          <p:cNvSpPr txBox="1"/>
          <p:nvPr/>
        </p:nvSpPr>
        <p:spPr>
          <a:xfrm>
            <a:off x="1787933" y="1993695"/>
            <a:ext cx="4302432" cy="2785891"/>
          </a:xfrm>
          <a:prstGeom prst="rect">
            <a:avLst/>
          </a:prstGeom>
          <a:noFill/>
        </p:spPr>
        <p:txBody>
          <a:bodyPr wrap="square" lIns="137160" tIns="109728" rIns="137160" bIns="109728" rtlCol="0">
            <a:spAutoFit/>
          </a:bodyPr>
          <a:lstStyle/>
          <a:p>
            <a:pPr>
              <a:lnSpc>
                <a:spcPct val="90000"/>
              </a:lnSpc>
              <a:spcAft>
                <a:spcPts val="450"/>
              </a:spcAft>
            </a:pPr>
            <a:r>
              <a:rPr lang="en-US" dirty="0">
                <a:gradFill>
                  <a:gsLst>
                    <a:gs pos="2917">
                      <a:schemeClr val="tx1"/>
                    </a:gs>
                    <a:gs pos="30000">
                      <a:schemeClr val="tx1"/>
                    </a:gs>
                  </a:gsLst>
                  <a:lin ang="5400000" scaled="0"/>
                </a:gradFill>
              </a:rPr>
              <a:t>Making containers in Azure EZ!</a:t>
            </a: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Standard Docker tooling &amp; API Support</a:t>
            </a: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Streamlined provisioning of K8S, DCOS, and Docker Swarm</a:t>
            </a: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Linux &amp; Windows Server Containers</a:t>
            </a: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Azure &amp; Azure Stack</a:t>
            </a:r>
          </a:p>
          <a:p>
            <a:pPr>
              <a:lnSpc>
                <a:spcPct val="90000"/>
              </a:lnSpc>
              <a:spcAft>
                <a:spcPts val="450"/>
              </a:spcAft>
            </a:pPr>
            <a:endParaRPr lang="en-US" dirty="0">
              <a:gradFill>
                <a:gsLst>
                  <a:gs pos="2917">
                    <a:schemeClr val="tx1"/>
                  </a:gs>
                  <a:gs pos="30000">
                    <a:schemeClr val="tx1"/>
                  </a:gs>
                </a:gsLst>
                <a:lin ang="5400000" scaled="0"/>
              </a:gradFill>
            </a:endParaRPr>
          </a:p>
        </p:txBody>
      </p:sp>
      <p:sp>
        <p:nvSpPr>
          <p:cNvPr id="3" name="Title 2">
            <a:extLst>
              <a:ext uri="{FF2B5EF4-FFF2-40B4-BE49-F238E27FC236}">
                <a16:creationId xmlns:a16="http://schemas.microsoft.com/office/drawing/2014/main" xmlns="" id="{09343146-FE1F-4D5D-8EC2-BC1CA54CDA94}"/>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xmlns="" id="{CFD840F8-BCAD-482C-B51C-4F0E1BAB2E7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Solutions by using Platform Services (10-15%)</a:t>
            </a:r>
          </a:p>
        </p:txBody>
      </p:sp>
      <p:sp>
        <p:nvSpPr>
          <p:cNvPr id="3" name="Content Placeholder 2"/>
          <p:cNvSpPr>
            <a:spLocks noGrp="1"/>
          </p:cNvSpPr>
          <p:nvPr>
            <p:ph idx="1"/>
          </p:nvPr>
        </p:nvSpPr>
        <p:spPr>
          <a:xfrm>
            <a:off x="322117" y="1004341"/>
            <a:ext cx="11689773" cy="5614668"/>
          </a:xfrm>
        </p:spPr>
        <p:txBody>
          <a:bodyPr>
            <a:normAutofit fontScale="85000" lnSpcReduction="20000"/>
          </a:bodyPr>
          <a:lstStyle/>
          <a:p>
            <a:pPr fontAlgn="base"/>
            <a:r>
              <a:rPr lang="en-US" dirty="0"/>
              <a:t>Design for Artificial Intelligence Services  </a:t>
            </a:r>
          </a:p>
          <a:p>
            <a:pPr lvl="1" fontAlgn="base"/>
            <a:r>
              <a:rPr lang="en-US" dirty="0"/>
              <a:t>Determine when to use the appropriate Cognitive Services, Azure Bot Service, Azure Machine Learning, and other categories that fall under cognitive AI </a:t>
            </a:r>
          </a:p>
          <a:p>
            <a:pPr fontAlgn="base"/>
            <a:r>
              <a:rPr lang="en-US" dirty="0"/>
              <a:t>Design for IoT  </a:t>
            </a:r>
          </a:p>
          <a:p>
            <a:pPr lvl="1" fontAlgn="base"/>
            <a:r>
              <a:rPr lang="en-US" dirty="0"/>
              <a:t>Determine when to use Stream Analytics, IoT Hubs, Event Hubs, real-time analytics, Time Series Insights, IoT Edge, Notification Hubs, Event Grid, and other categories that fall under IoT</a:t>
            </a:r>
          </a:p>
          <a:p>
            <a:pPr fontAlgn="base"/>
            <a:r>
              <a:rPr lang="en-US" dirty="0"/>
              <a:t>Design messaging solution architectures   </a:t>
            </a:r>
          </a:p>
          <a:p>
            <a:pPr lvl="1" fontAlgn="base"/>
            <a:r>
              <a:rPr lang="en-US" dirty="0"/>
              <a:t>Design a messaging architecture; determine when to use Azure Storage Queues, Azure Service Bus, Azure Event Hubs, Event Grid, Azure Relay, Azure Functions, and Azure Logic Apps; design a push notification strategy for Mobile Apps; design for performance and scale</a:t>
            </a:r>
          </a:p>
          <a:p>
            <a:pPr fontAlgn="base"/>
            <a:r>
              <a:rPr lang="en-US" dirty="0"/>
              <a:t>Design for media service solutions  </a:t>
            </a:r>
          </a:p>
          <a:p>
            <a:pPr lvl="1" fontAlgn="base"/>
            <a:r>
              <a:rPr lang="en-US" dirty="0"/>
              <a:t>Define solutions using Azure Media Services, video indexer, video API, computer vision API, preview, and other media related services</a:t>
            </a:r>
          </a:p>
        </p:txBody>
      </p:sp>
    </p:spTree>
    <p:extLst>
      <p:ext uri="{BB962C8B-B14F-4D97-AF65-F5344CB8AC3E}">
        <p14:creationId xmlns:p14="http://schemas.microsoft.com/office/powerpoint/2010/main" val="3294117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53E8BB-B512-4016-AAB5-1E681782C7AA}"/>
              </a:ext>
            </a:extLst>
          </p:cNvPr>
          <p:cNvSpPr>
            <a:spLocks noGrp="1"/>
          </p:cNvSpPr>
          <p:nvPr>
            <p:ph type="title"/>
          </p:nvPr>
        </p:nvSpPr>
        <p:spPr>
          <a:xfrm>
            <a:off x="2116874" y="408078"/>
            <a:ext cx="11524432" cy="1063487"/>
          </a:xfrm>
        </p:spPr>
        <p:txBody>
          <a:bodyPr/>
          <a:lstStyle/>
          <a:p>
            <a:r>
              <a:rPr lang="en-US" dirty="0"/>
              <a:t>Cognitive Services</a:t>
            </a:r>
          </a:p>
        </p:txBody>
      </p:sp>
      <p:pic>
        <p:nvPicPr>
          <p:cNvPr id="35842" name="Picture 2" descr="Image result for azure cognitive services">
            <a:extLst>
              <a:ext uri="{FF2B5EF4-FFF2-40B4-BE49-F238E27FC236}">
                <a16:creationId xmlns:a16="http://schemas.microsoft.com/office/drawing/2014/main" xmlns="" id="{1D319C02-441C-4279-BB1B-C61743752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5" y="-170784"/>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xmlns="" id="{6D303714-18DD-4C09-8C27-08408C892E25}"/>
              </a:ext>
            </a:extLst>
          </p:cNvPr>
          <p:cNvPicPr>
            <a:picLocks noChangeAspect="1"/>
          </p:cNvPicPr>
          <p:nvPr/>
        </p:nvPicPr>
        <p:blipFill rotWithShape="1">
          <a:blip r:embed="rId4"/>
          <a:srcRect l="52157"/>
          <a:stretch/>
        </p:blipFill>
        <p:spPr>
          <a:xfrm>
            <a:off x="2407910" y="1405721"/>
            <a:ext cx="2788930" cy="3681663"/>
          </a:xfrm>
          <a:prstGeom prst="rect">
            <a:avLst/>
          </a:prstGeom>
        </p:spPr>
      </p:pic>
      <p:pic>
        <p:nvPicPr>
          <p:cNvPr id="4" name="Picture 3">
            <a:extLst>
              <a:ext uri="{FF2B5EF4-FFF2-40B4-BE49-F238E27FC236}">
                <a16:creationId xmlns:a16="http://schemas.microsoft.com/office/drawing/2014/main" xmlns="" id="{45A4DF17-78A1-4B3A-91B2-4BAE8E7762F3}"/>
              </a:ext>
            </a:extLst>
          </p:cNvPr>
          <p:cNvPicPr>
            <a:picLocks noChangeAspect="1"/>
          </p:cNvPicPr>
          <p:nvPr/>
        </p:nvPicPr>
        <p:blipFill rotWithShape="1">
          <a:blip r:embed="rId5"/>
          <a:srcRect l="5213"/>
          <a:stretch/>
        </p:blipFill>
        <p:spPr>
          <a:xfrm>
            <a:off x="4646704" y="1405720"/>
            <a:ext cx="2872740" cy="3691979"/>
          </a:xfrm>
          <a:prstGeom prst="rect">
            <a:avLst/>
          </a:prstGeom>
        </p:spPr>
      </p:pic>
      <p:pic>
        <p:nvPicPr>
          <p:cNvPr id="6" name="Picture 5">
            <a:extLst>
              <a:ext uri="{FF2B5EF4-FFF2-40B4-BE49-F238E27FC236}">
                <a16:creationId xmlns:a16="http://schemas.microsoft.com/office/drawing/2014/main" xmlns="" id="{3CE54D9E-3C25-4972-9FBC-3A000350D994}"/>
              </a:ext>
            </a:extLst>
          </p:cNvPr>
          <p:cNvPicPr>
            <a:picLocks noChangeAspect="1"/>
          </p:cNvPicPr>
          <p:nvPr/>
        </p:nvPicPr>
        <p:blipFill rotWithShape="1">
          <a:blip r:embed="rId4"/>
          <a:srcRect r="58301"/>
          <a:stretch/>
        </p:blipFill>
        <p:spPr>
          <a:xfrm>
            <a:off x="-22860" y="1405722"/>
            <a:ext cx="2430770" cy="3681663"/>
          </a:xfrm>
          <a:prstGeom prst="rect">
            <a:avLst/>
          </a:prstGeom>
        </p:spPr>
      </p:pic>
      <p:pic>
        <p:nvPicPr>
          <p:cNvPr id="5" name="Picture 4">
            <a:extLst>
              <a:ext uri="{FF2B5EF4-FFF2-40B4-BE49-F238E27FC236}">
                <a16:creationId xmlns:a16="http://schemas.microsoft.com/office/drawing/2014/main" xmlns="" id="{76610246-3847-408E-BC52-983F01B8E911}"/>
              </a:ext>
            </a:extLst>
          </p:cNvPr>
          <p:cNvPicPr>
            <a:picLocks noChangeAspect="1"/>
          </p:cNvPicPr>
          <p:nvPr/>
        </p:nvPicPr>
        <p:blipFill>
          <a:blip r:embed="rId6"/>
          <a:stretch>
            <a:fillRect/>
          </a:stretch>
        </p:blipFill>
        <p:spPr>
          <a:xfrm>
            <a:off x="7193621" y="1490615"/>
            <a:ext cx="2564617" cy="3387549"/>
          </a:xfrm>
          <a:prstGeom prst="rect">
            <a:avLst/>
          </a:prstGeom>
        </p:spPr>
      </p:pic>
      <p:pic>
        <p:nvPicPr>
          <p:cNvPr id="7" name="Picture 6">
            <a:extLst>
              <a:ext uri="{FF2B5EF4-FFF2-40B4-BE49-F238E27FC236}">
                <a16:creationId xmlns:a16="http://schemas.microsoft.com/office/drawing/2014/main" xmlns="" id="{313AD559-7BA0-4884-A772-BE6F249E3FC7}"/>
              </a:ext>
            </a:extLst>
          </p:cNvPr>
          <p:cNvPicPr>
            <a:picLocks noChangeAspect="1"/>
          </p:cNvPicPr>
          <p:nvPr/>
        </p:nvPicPr>
        <p:blipFill>
          <a:blip r:embed="rId7"/>
          <a:stretch>
            <a:fillRect/>
          </a:stretch>
        </p:blipFill>
        <p:spPr>
          <a:xfrm>
            <a:off x="9516225" y="1452515"/>
            <a:ext cx="2693670" cy="3673734"/>
          </a:xfrm>
          <a:prstGeom prst="rect">
            <a:avLst/>
          </a:prstGeom>
        </p:spPr>
      </p:pic>
    </p:spTree>
    <p:extLst>
      <p:ext uri="{BB962C8B-B14F-4D97-AF65-F5344CB8AC3E}">
        <p14:creationId xmlns:p14="http://schemas.microsoft.com/office/powerpoint/2010/main" val="1254384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s://msdnshared.blob.core.windows.net/media/2016/11/image35.png">
            <a:extLst>
              <a:ext uri="{FF2B5EF4-FFF2-40B4-BE49-F238E27FC236}">
                <a16:creationId xmlns:a16="http://schemas.microsoft.com/office/drawing/2014/main" xmlns="" id="{89CD8326-CCCE-49D2-AE93-EE271250B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5" y="470118"/>
            <a:ext cx="7219950"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7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6"/>
            <a:ext cx="10515600" cy="734002"/>
          </a:xfrm>
        </p:spPr>
        <p:txBody>
          <a:bodyPr>
            <a:normAutofit/>
          </a:bodyPr>
          <a:lstStyle/>
          <a:p>
            <a:r>
              <a:rPr lang="en-US" dirty="0"/>
              <a:t>Translate Business Objectives Into Actions</a:t>
            </a:r>
          </a:p>
        </p:txBody>
      </p:sp>
      <p:sp>
        <p:nvSpPr>
          <p:cNvPr id="8" name="Content Placeholder 7"/>
          <p:cNvSpPr>
            <a:spLocks noGrp="1"/>
          </p:cNvSpPr>
          <p:nvPr>
            <p:ph idx="1"/>
          </p:nvPr>
        </p:nvSpPr>
        <p:spPr>
          <a:xfrm>
            <a:off x="762001" y="1207911"/>
            <a:ext cx="11091331" cy="4888089"/>
          </a:xfrm>
        </p:spPr>
        <p:txBody>
          <a:bodyPr>
            <a:normAutofit/>
          </a:bodyPr>
          <a:lstStyle/>
          <a:p>
            <a:r>
              <a:rPr lang="en-US" sz="3600" dirty="0"/>
              <a:t>Identify Problems </a:t>
            </a:r>
            <a:r>
              <a:rPr lang="en-US" dirty="0"/>
              <a:t>(especially root problems)</a:t>
            </a:r>
          </a:p>
          <a:p>
            <a:r>
              <a:rPr lang="en-US" sz="3600" dirty="0"/>
              <a:t>Determine the requirements to solve each problem</a:t>
            </a:r>
          </a:p>
          <a:p>
            <a:r>
              <a:rPr lang="en-US" sz="3600" dirty="0"/>
              <a:t>Determine technology available to help solve the problem</a:t>
            </a:r>
          </a:p>
          <a:p>
            <a:r>
              <a:rPr lang="en-US" sz="3600" dirty="0"/>
              <a:t>Identify strategic partners</a:t>
            </a:r>
          </a:p>
          <a:p>
            <a:r>
              <a:rPr lang="en-US" sz="3600" dirty="0"/>
              <a:t>Determine likely barriers</a:t>
            </a:r>
          </a:p>
          <a:p>
            <a:r>
              <a:rPr lang="en-US" sz="3600" dirty="0"/>
              <a:t>Determine additional value (if any)</a:t>
            </a:r>
          </a:p>
          <a:p>
            <a:r>
              <a:rPr lang="en-US" sz="3600" dirty="0"/>
              <a:t>Get Started</a:t>
            </a:r>
          </a:p>
        </p:txBody>
      </p:sp>
      <p:grpSp>
        <p:nvGrpSpPr>
          <p:cNvPr id="9" name="Group 8"/>
          <p:cNvGrpSpPr/>
          <p:nvPr/>
        </p:nvGrpSpPr>
        <p:grpSpPr>
          <a:xfrm>
            <a:off x="7075015" y="2981708"/>
            <a:ext cx="3036711" cy="1340494"/>
            <a:chOff x="3372259" y="3952003"/>
            <a:chExt cx="3036711" cy="1340494"/>
          </a:xfrm>
        </p:grpSpPr>
        <p:sp>
          <p:nvSpPr>
            <p:cNvPr id="10" name="Flowchart: Punched Tape 9"/>
            <p:cNvSpPr/>
            <p:nvPr/>
          </p:nvSpPr>
          <p:spPr>
            <a:xfrm>
              <a:off x="3372259" y="3952003"/>
              <a:ext cx="3036711" cy="1340494"/>
            </a:xfrm>
            <a:prstGeom prst="flowChartPunchedTap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150" y="4357051"/>
              <a:ext cx="2469094" cy="530398"/>
            </a:xfrm>
            <a:prstGeom prst="rect">
              <a:avLst/>
            </a:prstGeom>
            <a:noFill/>
          </p:spPr>
        </p:pic>
      </p:grpSp>
      <p:pic>
        <p:nvPicPr>
          <p:cNvPr id="12" name="Picture 11"/>
          <p:cNvPicPr>
            <a:picLocks noChangeAspect="1"/>
          </p:cNvPicPr>
          <p:nvPr/>
        </p:nvPicPr>
        <p:blipFill>
          <a:blip r:embed="rId4"/>
          <a:stretch>
            <a:fillRect/>
          </a:stretch>
        </p:blipFill>
        <p:spPr>
          <a:xfrm>
            <a:off x="9053015" y="4136550"/>
            <a:ext cx="2329061" cy="776353"/>
          </a:xfrm>
          <a:prstGeom prst="rect">
            <a:avLst/>
          </a:prstGeom>
        </p:spPr>
      </p:pic>
    </p:spTree>
    <p:extLst>
      <p:ext uri="{BB962C8B-B14F-4D97-AF65-F5344CB8AC3E}">
        <p14:creationId xmlns:p14="http://schemas.microsoft.com/office/powerpoint/2010/main" val="355589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7" dur="500"/>
                                        <p:tgtEl>
                                          <p:spTgt spid="8">
                                            <p:txEl>
                                              <p:pRg st="2" end="2"/>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90"/>
                                          </p:val>
                                        </p:tav>
                                        <p:tav tm="100000">
                                          <p:val>
                                            <p:fltVal val="0"/>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8" dur="500"/>
                                        <p:tgtEl>
                                          <p:spTgt spid="8">
                                            <p:txEl>
                                              <p:pRg st="3" end="3"/>
                                            </p:txEl>
                                          </p:spTgt>
                                        </p:tgtEl>
                                      </p:cBhvr>
                                    </p:animEffect>
                                  </p:childTnLst>
                                </p:cTn>
                              </p:par>
                            </p:childTnLst>
                          </p:cTn>
                        </p:par>
                        <p:par>
                          <p:cTn id="29" fill="hold">
                            <p:stCondLst>
                              <p:cond delay="500"/>
                            </p:stCondLst>
                            <p:childTnLst>
                              <p:par>
                                <p:cTn id="30" presetID="16" presetClass="entr" presetSubtype="21"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randombar(horizontal)">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53E8BB-B512-4016-AAB5-1E681782C7AA}"/>
              </a:ext>
            </a:extLst>
          </p:cNvPr>
          <p:cNvSpPr>
            <a:spLocks noGrp="1"/>
          </p:cNvSpPr>
          <p:nvPr>
            <p:ph type="title"/>
          </p:nvPr>
        </p:nvSpPr>
        <p:spPr>
          <a:xfrm>
            <a:off x="2116874" y="408078"/>
            <a:ext cx="11524432" cy="1063487"/>
          </a:xfrm>
        </p:spPr>
        <p:txBody>
          <a:bodyPr/>
          <a:lstStyle/>
          <a:p>
            <a:r>
              <a:rPr lang="en-US" dirty="0"/>
              <a:t>Bot Services</a:t>
            </a:r>
          </a:p>
        </p:txBody>
      </p:sp>
      <p:pic>
        <p:nvPicPr>
          <p:cNvPr id="37890" name="Picture 2" descr="Image result for bot services">
            <a:extLst>
              <a:ext uri="{FF2B5EF4-FFF2-40B4-BE49-F238E27FC236}">
                <a16:creationId xmlns:a16="http://schemas.microsoft.com/office/drawing/2014/main" xmlns="" id="{B48CA68B-FCB3-4373-92EC-BD4FB7BE6D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3" y="187285"/>
            <a:ext cx="2096243" cy="11005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690D49FD-07CD-46B0-A57B-13E2B68E7831}"/>
              </a:ext>
            </a:extLst>
          </p:cNvPr>
          <p:cNvPicPr>
            <a:picLocks noChangeAspect="1"/>
          </p:cNvPicPr>
          <p:nvPr/>
        </p:nvPicPr>
        <p:blipFill>
          <a:blip r:embed="rId4"/>
          <a:stretch>
            <a:fillRect/>
          </a:stretch>
        </p:blipFill>
        <p:spPr>
          <a:xfrm>
            <a:off x="966353" y="1471565"/>
            <a:ext cx="10430310" cy="4396740"/>
          </a:xfrm>
          <a:prstGeom prst="rect">
            <a:avLst/>
          </a:prstGeom>
        </p:spPr>
      </p:pic>
    </p:spTree>
    <p:extLst>
      <p:ext uri="{BB962C8B-B14F-4D97-AF65-F5344CB8AC3E}">
        <p14:creationId xmlns:p14="http://schemas.microsoft.com/office/powerpoint/2010/main" val="17973190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5022914"/>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Instantly analyze data from all your IoT devices and gateways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Develop massively parallel Complex Event Processing (CEP) pipelines with simplicity</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Start in seconds, scale instantly, pay per job</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Build real-time dashboards in minutes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Enterprise grade availability, auditing and support</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p:txBody>
      </p:sp>
      <p:sp>
        <p:nvSpPr>
          <p:cNvPr id="2" name="Title 1"/>
          <p:cNvSpPr>
            <a:spLocks noGrp="1"/>
          </p:cNvSpPr>
          <p:nvPr>
            <p:ph type="title"/>
          </p:nvPr>
        </p:nvSpPr>
        <p:spPr>
          <a:xfrm>
            <a:off x="379514" y="415022"/>
            <a:ext cx="11524432" cy="1063487"/>
          </a:xfrm>
        </p:spPr>
        <p:txBody>
          <a:bodyPr/>
          <a:lstStyle/>
          <a:p>
            <a:r>
              <a:rPr lang="en-GB" dirty="0"/>
              <a:t>Stream Analytics</a:t>
            </a:r>
          </a:p>
        </p:txBody>
      </p:sp>
      <p:pic>
        <p:nvPicPr>
          <p:cNvPr id="35842" name="Picture 2" descr="Image result for stream analytics azure">
            <a:extLst>
              <a:ext uri="{FF2B5EF4-FFF2-40B4-BE49-F238E27FC236}">
                <a16:creationId xmlns:a16="http://schemas.microsoft.com/office/drawing/2014/main" xmlns="" id="{8A117C60-09B2-4AE8-B7CF-11AC3DB54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14" y="2303568"/>
            <a:ext cx="4834773" cy="253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26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5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94904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Establish bi-directional communication with billions of IoT devices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Authenticate per device for security-enhanced IoT solutions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Register devices at scale with IoT Hub Device Provisioning Service</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Manage your IoT devices at scale with device management</a:t>
            </a: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p:txBody>
      </p:sp>
      <p:sp>
        <p:nvSpPr>
          <p:cNvPr id="2" name="Title 1"/>
          <p:cNvSpPr>
            <a:spLocks noGrp="1"/>
          </p:cNvSpPr>
          <p:nvPr>
            <p:ph type="title"/>
          </p:nvPr>
        </p:nvSpPr>
        <p:spPr>
          <a:xfrm>
            <a:off x="379514" y="415022"/>
            <a:ext cx="11524432" cy="1063487"/>
          </a:xfrm>
        </p:spPr>
        <p:txBody>
          <a:bodyPr/>
          <a:lstStyle/>
          <a:p>
            <a:r>
              <a:rPr lang="en-GB" dirty="0"/>
              <a:t>IoT Hub</a:t>
            </a:r>
          </a:p>
        </p:txBody>
      </p:sp>
      <p:pic>
        <p:nvPicPr>
          <p:cNvPr id="36866" name="Picture 2" descr="Image result for IoT hub azure">
            <a:extLst>
              <a:ext uri="{FF2B5EF4-FFF2-40B4-BE49-F238E27FC236}">
                <a16:creationId xmlns:a16="http://schemas.microsoft.com/office/drawing/2014/main" xmlns="" id="{1C6D95D5-956C-4907-A4F0-BC1B16CCD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7" y="22735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5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72744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Find actionable insights in seconds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Start in seconds, scale in minutes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Create a global view of your IoT-scale data</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Apply Time Series Insights to your apps and solutions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Access enterprise-grade security and support</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p:txBody>
      </p:sp>
      <p:sp>
        <p:nvSpPr>
          <p:cNvPr id="2" name="Title 1"/>
          <p:cNvSpPr>
            <a:spLocks noGrp="1"/>
          </p:cNvSpPr>
          <p:nvPr>
            <p:ph type="title"/>
          </p:nvPr>
        </p:nvSpPr>
        <p:spPr>
          <a:xfrm>
            <a:off x="379514" y="415022"/>
            <a:ext cx="11524432" cy="1063487"/>
          </a:xfrm>
        </p:spPr>
        <p:txBody>
          <a:bodyPr/>
          <a:lstStyle/>
          <a:p>
            <a:r>
              <a:rPr lang="en-US" dirty="0"/>
              <a:t>Time Series Insights</a:t>
            </a:r>
          </a:p>
        </p:txBody>
      </p:sp>
      <p:pic>
        <p:nvPicPr>
          <p:cNvPr id="37890" name="Picture 2" descr="Image result for time series insights">
            <a:extLst>
              <a:ext uri="{FF2B5EF4-FFF2-40B4-BE49-F238E27FC236}">
                <a16:creationId xmlns:a16="http://schemas.microsoft.com/office/drawing/2014/main" xmlns="" id="{602C42D0-89C9-4631-9332-46673B539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67" y="2108024"/>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43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20039" y="4446571"/>
            <a:ext cx="10582296" cy="1785104"/>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000" b="0" i="0" u="none" strike="noStrike" kern="1200" cap="none" spc="-70" normalizeH="0" baseline="0" noProof="0" dirty="0">
                <a:ln>
                  <a:noFill/>
                </a:ln>
                <a:solidFill>
                  <a:srgbClr val="5F5F5F">
                    <a:alpha val="99000"/>
                  </a:srgbClr>
                </a:solidFill>
                <a:effectLst/>
                <a:uLnTx/>
                <a:uFillTx/>
                <a:latin typeface="Segoe UI"/>
                <a:ea typeface="+mn-ea"/>
                <a:cs typeface="+mn-cs"/>
              </a:rPr>
              <a:t>Extend cloud intelligence to edge devices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000" b="0" i="0" u="none" strike="noStrike" kern="1200" cap="none" spc="-70" normalizeH="0" baseline="0" noProof="0" dirty="0">
                <a:ln>
                  <a:noFill/>
                </a:ln>
                <a:solidFill>
                  <a:srgbClr val="5F5F5F">
                    <a:alpha val="99000"/>
                  </a:srgbClr>
                </a:solidFill>
                <a:effectLst/>
                <a:uLnTx/>
                <a:uFillTx/>
                <a:latin typeface="Segoe UI"/>
                <a:ea typeface="+mn-ea"/>
                <a:cs typeface="+mn-cs"/>
              </a:rPr>
              <a:t>Run artificial intelligence at the edge</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000" b="0" i="0" u="none" strike="noStrike" kern="1200" cap="none" spc="-70" normalizeH="0" baseline="0" noProof="0" dirty="0">
                <a:ln>
                  <a:noFill/>
                </a:ln>
                <a:solidFill>
                  <a:srgbClr val="5F5F5F">
                    <a:alpha val="99000"/>
                  </a:srgbClr>
                </a:solidFill>
                <a:effectLst/>
                <a:uLnTx/>
                <a:uFillTx/>
                <a:latin typeface="Segoe UI"/>
                <a:ea typeface="+mn-ea"/>
                <a:cs typeface="+mn-cs"/>
              </a:rPr>
              <a:t>Perform edge analytics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000" b="0" i="0" u="none" strike="noStrike" kern="1200" cap="none" spc="-70" normalizeH="0" baseline="0" noProof="0" dirty="0">
                <a:ln>
                  <a:noFill/>
                </a:ln>
                <a:solidFill>
                  <a:srgbClr val="5F5F5F">
                    <a:alpha val="99000"/>
                  </a:srgbClr>
                </a:solidFill>
                <a:effectLst/>
                <a:uLnTx/>
                <a:uFillTx/>
                <a:latin typeface="Segoe UI"/>
                <a:ea typeface="+mn-ea"/>
                <a:cs typeface="+mn-cs"/>
              </a:rPr>
              <a:t>Deploy IoT solutions from cloud to edge</a:t>
            </a: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000" b="0" i="0" u="none" strike="noStrike" kern="1200" cap="none" spc="-70" normalizeH="0" baseline="0" noProof="0" dirty="0">
              <a:ln>
                <a:noFill/>
              </a:ln>
              <a:solidFill>
                <a:srgbClr val="5F5F5F">
                  <a:alpha val="99000"/>
                </a:srgbClr>
              </a:solidFill>
              <a:effectLst/>
              <a:uLnTx/>
              <a:uFillTx/>
              <a:latin typeface="Segoe UI"/>
              <a:ea typeface="+mn-ea"/>
              <a:cs typeface="+mn-cs"/>
            </a:endParaRPr>
          </a:p>
        </p:txBody>
      </p:sp>
      <p:sp>
        <p:nvSpPr>
          <p:cNvPr id="2" name="Title 1"/>
          <p:cNvSpPr>
            <a:spLocks noGrp="1"/>
          </p:cNvSpPr>
          <p:nvPr>
            <p:ph type="title"/>
          </p:nvPr>
        </p:nvSpPr>
        <p:spPr>
          <a:xfrm>
            <a:off x="379514" y="415022"/>
            <a:ext cx="11524432" cy="1063487"/>
          </a:xfrm>
        </p:spPr>
        <p:txBody>
          <a:bodyPr/>
          <a:lstStyle/>
          <a:p>
            <a:r>
              <a:rPr lang="en-US" dirty="0"/>
              <a:t>IoT Edge</a:t>
            </a:r>
          </a:p>
        </p:txBody>
      </p:sp>
      <p:pic>
        <p:nvPicPr>
          <p:cNvPr id="38914" name="Picture 2" descr="Image result for IoT edge azure">
            <a:extLst>
              <a:ext uri="{FF2B5EF4-FFF2-40B4-BE49-F238E27FC236}">
                <a16:creationId xmlns:a16="http://schemas.microsoft.com/office/drawing/2014/main" xmlns="" id="{998E44E3-CABB-44E3-8F6F-180156A50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39" y="1178905"/>
            <a:ext cx="10582296" cy="314575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xmlns="" id="{7B6DCA5F-D858-4201-8AD9-993A96B82AA1}"/>
              </a:ext>
            </a:extLst>
          </p:cNvPr>
          <p:cNvSpPr txBox="1">
            <a:spLocks/>
          </p:cNvSpPr>
          <p:nvPr/>
        </p:nvSpPr>
        <p:spPr>
          <a:xfrm>
            <a:off x="6141730" y="4446571"/>
            <a:ext cx="6835135" cy="2154436"/>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000" b="0" i="0" u="none" strike="noStrike" kern="1200" cap="none" spc="-70" normalizeH="0" baseline="0" noProof="0" dirty="0">
                <a:ln>
                  <a:noFill/>
                </a:ln>
                <a:solidFill>
                  <a:srgbClr val="5F5F5F">
                    <a:alpha val="99000"/>
                  </a:srgbClr>
                </a:solidFill>
                <a:effectLst/>
                <a:uLnTx/>
                <a:uFillTx/>
                <a:latin typeface="Segoe UI"/>
                <a:ea typeface="+mn-ea"/>
                <a:cs typeface="+mn-cs"/>
              </a:rPr>
              <a:t>Manage devices centrally from the cloud</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000" b="0" i="0" u="none" strike="noStrike" kern="1200" cap="none" spc="-70" normalizeH="0" baseline="0" noProof="0" dirty="0">
                <a:ln>
                  <a:noFill/>
                </a:ln>
                <a:solidFill>
                  <a:srgbClr val="5F5F5F">
                    <a:alpha val="99000"/>
                  </a:srgbClr>
                </a:solidFill>
                <a:effectLst/>
                <a:uLnTx/>
                <a:uFillTx/>
                <a:latin typeface="Segoe UI"/>
                <a:ea typeface="+mn-ea"/>
                <a:cs typeface="+mn-cs"/>
              </a:rPr>
              <a:t>Operate with offline and intermittent connectivity</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000" b="0" i="0" u="none" strike="noStrike" kern="1200" cap="none" spc="-70" normalizeH="0" baseline="0" noProof="0" dirty="0">
                <a:ln>
                  <a:noFill/>
                </a:ln>
                <a:solidFill>
                  <a:srgbClr val="5F5F5F">
                    <a:alpha val="99000"/>
                  </a:srgbClr>
                </a:solidFill>
                <a:effectLst/>
                <a:uLnTx/>
                <a:uFillTx/>
                <a:latin typeface="Segoe UI"/>
                <a:ea typeface="+mn-ea"/>
                <a:cs typeface="+mn-cs"/>
              </a:rPr>
              <a:t>Enable real-time decisions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000" b="0" i="0" u="none" strike="noStrike" kern="1200" cap="none" spc="-70" normalizeH="0" baseline="0" noProof="0" dirty="0">
                <a:ln>
                  <a:noFill/>
                </a:ln>
                <a:solidFill>
                  <a:srgbClr val="5F5F5F">
                    <a:alpha val="99000"/>
                  </a:srgbClr>
                </a:solidFill>
                <a:effectLst/>
                <a:uLnTx/>
                <a:uFillTx/>
                <a:latin typeface="Segoe UI"/>
                <a:ea typeface="+mn-ea"/>
                <a:cs typeface="+mn-cs"/>
              </a:rPr>
              <a:t>Connect new and legacy devices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000" b="0" i="0" u="none" strike="noStrike" kern="1200" cap="none" spc="-70" normalizeH="0" baseline="0" noProof="0" dirty="0">
                <a:ln>
                  <a:noFill/>
                </a:ln>
                <a:solidFill>
                  <a:srgbClr val="5F5F5F">
                    <a:alpha val="99000"/>
                  </a:srgbClr>
                </a:solidFill>
                <a:effectLst/>
                <a:uLnTx/>
                <a:uFillTx/>
                <a:latin typeface="Segoe UI"/>
                <a:ea typeface="+mn-ea"/>
                <a:cs typeface="+mn-cs"/>
              </a:rPr>
              <a:t>Reduce bandwidth costs</a:t>
            </a: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000" b="0" i="0" u="none" strike="noStrike" kern="1200" cap="none" spc="-70" normalizeH="0" baseline="0" noProof="0" dirty="0">
              <a:ln>
                <a:noFill/>
              </a:ln>
              <a:solidFill>
                <a:srgbClr val="5F5F5F">
                  <a:alpha val="99000"/>
                </a:srgbClr>
              </a:solidFill>
              <a:effectLst/>
              <a:uLnTx/>
              <a:uFillTx/>
              <a:latin typeface="Segoe UI"/>
              <a:ea typeface="+mn-ea"/>
              <a:cs typeface="+mn-cs"/>
            </a:endParaRPr>
          </a:p>
        </p:txBody>
      </p:sp>
    </p:spTree>
    <p:extLst>
      <p:ext uri="{BB962C8B-B14F-4D97-AF65-F5344CB8AC3E}">
        <p14:creationId xmlns:p14="http://schemas.microsoft.com/office/powerpoint/2010/main" val="572751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9A7B6C4-103B-4398-A5CB-0E5F10BA32BC}"/>
              </a:ext>
            </a:extLst>
          </p:cNvPr>
          <p:cNvPicPr>
            <a:picLocks noChangeAspect="1"/>
          </p:cNvPicPr>
          <p:nvPr/>
        </p:nvPicPr>
        <p:blipFill>
          <a:blip r:embed="rId3"/>
          <a:stretch>
            <a:fillRect/>
          </a:stretch>
        </p:blipFill>
        <p:spPr>
          <a:xfrm>
            <a:off x="590811" y="0"/>
            <a:ext cx="11010378" cy="6858000"/>
          </a:xfrm>
          <a:prstGeom prst="rect">
            <a:avLst/>
          </a:prstGeom>
        </p:spPr>
      </p:pic>
    </p:spTree>
    <p:extLst>
      <p:ext uri="{BB962C8B-B14F-4D97-AF65-F5344CB8AC3E}">
        <p14:creationId xmlns:p14="http://schemas.microsoft.com/office/powerpoint/2010/main" val="1717564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PaaS with no Infrastructure management</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Relay capabilities to build hybrid apps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Supports AMQP and common protocols such as HTTP</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Contains Event Hub, a cloud scale telemetry ingress service. </a:t>
            </a: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p:txBody>
      </p:sp>
      <p:sp>
        <p:nvSpPr>
          <p:cNvPr id="2" name="Title 1"/>
          <p:cNvSpPr>
            <a:spLocks noGrp="1"/>
          </p:cNvSpPr>
          <p:nvPr>
            <p:ph type="title"/>
          </p:nvPr>
        </p:nvSpPr>
        <p:spPr/>
        <p:txBody>
          <a:bodyPr/>
          <a:lstStyle/>
          <a:p>
            <a:r>
              <a:rPr lang="en-GB" dirty="0"/>
              <a:t>Service bus</a:t>
            </a:r>
          </a:p>
        </p:txBody>
      </p:sp>
    </p:spTree>
    <p:extLst>
      <p:ext uri="{BB962C8B-B14F-4D97-AF65-F5344CB8AC3E}">
        <p14:creationId xmlns:p14="http://schemas.microsoft.com/office/powerpoint/2010/main" val="7453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Topic</a:t>
            </a:r>
          </a:p>
        </p:txBody>
      </p:sp>
      <p:grpSp>
        <p:nvGrpSpPr>
          <p:cNvPr id="56" name="Group 55"/>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S</a:t>
              </a:r>
            </a:p>
          </p:txBody>
        </p:sp>
        <p:cxnSp>
          <p:nvCxnSpPr>
            <p:cNvPr id="13" name="Elbow Connector 12"/>
            <p:cNvCxnSpPr>
              <a:stCxn id="10" idx="6"/>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S</a:t>
              </a:r>
            </a:p>
          </p:txBody>
        </p:sp>
        <p:cxnSp>
          <p:nvCxnSpPr>
            <p:cNvPr id="19" name="Elbow Connector 12"/>
            <p:cNvCxnSpPr>
              <a:stCxn id="17" idx="6"/>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4" y="5330030"/>
            <a:ext cx="11588721"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marR="0" lvl="0" indent="-571500" algn="l" defTabSz="91416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3527" b="0" i="0" u="none" strike="noStrike" kern="1200" cap="none" spc="0" normalizeH="0" baseline="0" noProof="0" dirty="0">
                <a:ln>
                  <a:noFill/>
                </a:ln>
                <a:gradFill>
                  <a:gsLst>
                    <a:gs pos="0">
                      <a:srgbClr val="5F5F5F"/>
                    </a:gs>
                    <a:gs pos="100000">
                      <a:srgbClr val="5F5F5F"/>
                    </a:gs>
                  </a:gsLst>
                  <a:lin ang="5400000" scaled="0"/>
                </a:gradFill>
                <a:effectLst/>
                <a:uLnTx/>
                <a:uFillTx/>
                <a:latin typeface="Calibri"/>
                <a:ea typeface="+mn-ea"/>
                <a:cs typeface="+mn-cs"/>
              </a:rPr>
              <a:t>One to many broadcasting scenarios</a:t>
            </a:r>
          </a:p>
          <a:p>
            <a:pPr marL="571500" marR="0" lvl="0" indent="-571500" algn="l" defTabSz="91416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3527" b="0" i="0" u="none" strike="noStrike" kern="1200" cap="none" spc="0" normalizeH="0" baseline="0" noProof="0" dirty="0">
                <a:ln>
                  <a:noFill/>
                </a:ln>
                <a:gradFill>
                  <a:gsLst>
                    <a:gs pos="0">
                      <a:srgbClr val="5F5F5F"/>
                    </a:gs>
                    <a:gs pos="100000">
                      <a:srgbClr val="5F5F5F"/>
                    </a:gs>
                  </a:gsLst>
                  <a:lin ang="5400000" scaled="0"/>
                </a:gradFill>
                <a:effectLst/>
                <a:uLnTx/>
                <a:uFillTx/>
                <a:latin typeface="Calibri"/>
                <a:ea typeface="+mn-ea"/>
                <a:cs typeface="+mn-cs"/>
              </a:rPr>
              <a:t>Filter messages</a:t>
            </a:r>
          </a:p>
          <a:p>
            <a:pPr marL="571500" marR="0" lvl="0" indent="-571500" algn="l" defTabSz="91416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3527" b="0" i="0" u="none" strike="noStrike" kern="1200" cap="none" spc="0" normalizeH="0" baseline="0" noProof="0" dirty="0">
                <a:ln>
                  <a:noFill/>
                </a:ln>
                <a:gradFill>
                  <a:gsLst>
                    <a:gs pos="0">
                      <a:srgbClr val="5F5F5F"/>
                    </a:gs>
                    <a:gs pos="100000">
                      <a:srgbClr val="5F5F5F"/>
                    </a:gs>
                  </a:gsLst>
                  <a:lin ang="5400000" scaled="0"/>
                </a:gradFill>
                <a:effectLst/>
                <a:uLnTx/>
                <a:uFillTx/>
                <a:latin typeface="Calibri"/>
                <a:ea typeface="+mn-ea"/>
                <a:cs typeface="+mn-cs"/>
              </a:rPr>
              <a:t>Use </a:t>
            </a:r>
            <a:r>
              <a:rPr kumimoji="0" lang="en-US" sz="3527" b="0" i="0" u="none" strike="noStrike" kern="1200" cap="none" spc="0" normalizeH="0" baseline="0" noProof="0" dirty="0" err="1">
                <a:ln>
                  <a:noFill/>
                </a:ln>
                <a:gradFill>
                  <a:gsLst>
                    <a:gs pos="0">
                      <a:srgbClr val="5F5F5F"/>
                    </a:gs>
                    <a:gs pos="100000">
                      <a:srgbClr val="5F5F5F"/>
                    </a:gs>
                  </a:gsLst>
                  <a:lin ang="5400000" scaled="0"/>
                </a:gradFill>
                <a:effectLst/>
                <a:uLnTx/>
                <a:uFillTx/>
                <a:latin typeface="Calibri"/>
                <a:ea typeface="+mn-ea"/>
                <a:cs typeface="+mn-cs"/>
              </a:rPr>
              <a:t>ReceiveBatch</a:t>
            </a:r>
            <a:r>
              <a:rPr kumimoji="0" lang="en-US" sz="3527" b="0" i="0" u="none" strike="noStrike" kern="1200" cap="none" spc="0" normalizeH="0" baseline="0" noProof="0" dirty="0">
                <a:ln>
                  <a:noFill/>
                </a:ln>
                <a:gradFill>
                  <a:gsLst>
                    <a:gs pos="0">
                      <a:srgbClr val="5F5F5F"/>
                    </a:gs>
                    <a:gs pos="100000">
                      <a:srgbClr val="5F5F5F"/>
                    </a:gs>
                  </a:gsLst>
                  <a:lin ang="5400000" scaled="0"/>
                </a:gradFill>
                <a:effectLst/>
                <a:uLnTx/>
                <a:uFillTx/>
                <a:latin typeface="Calibri"/>
                <a:ea typeface="+mn-ea"/>
                <a:cs typeface="+mn-cs"/>
              </a:rPr>
              <a:t>() or </a:t>
            </a:r>
            <a:r>
              <a:rPr kumimoji="0" lang="en-US" sz="3527" b="0" i="0" u="none" strike="noStrike" kern="1200" cap="none" spc="0" normalizeH="0" baseline="0" noProof="0" dirty="0" err="1">
                <a:ln>
                  <a:noFill/>
                </a:ln>
                <a:gradFill>
                  <a:gsLst>
                    <a:gs pos="0">
                      <a:srgbClr val="5F5F5F"/>
                    </a:gs>
                    <a:gs pos="100000">
                      <a:srgbClr val="5F5F5F"/>
                    </a:gs>
                  </a:gsLst>
                  <a:lin ang="5400000" scaled="0"/>
                </a:gradFill>
                <a:effectLst/>
                <a:uLnTx/>
                <a:uFillTx/>
                <a:latin typeface="Calibri"/>
                <a:ea typeface="+mn-ea"/>
                <a:cs typeface="+mn-cs"/>
              </a:rPr>
              <a:t>ReceiveBatchAsync</a:t>
            </a:r>
            <a:r>
              <a:rPr kumimoji="0" lang="en-US" sz="3527" b="0" i="0" u="none" strike="noStrike" kern="1200" cap="none" spc="0" normalizeH="0" baseline="0" noProof="0" dirty="0">
                <a:ln>
                  <a:noFill/>
                </a:ln>
                <a:gradFill>
                  <a:gsLst>
                    <a:gs pos="0">
                      <a:srgbClr val="5F5F5F"/>
                    </a:gs>
                    <a:gs pos="100000">
                      <a:srgbClr val="5F5F5F"/>
                    </a:gs>
                  </a:gsLst>
                  <a:lin ang="5400000" scaled="0"/>
                </a:gradFill>
                <a:effectLst/>
                <a:uLnTx/>
                <a:uFillTx/>
                <a:latin typeface="Calibri"/>
                <a:ea typeface="+mn-ea"/>
                <a:cs typeface="+mn-cs"/>
              </a:rPr>
              <a:t>() to receive a batch of messages</a:t>
            </a:r>
          </a:p>
        </p:txBody>
      </p:sp>
      <p:grpSp>
        <p:nvGrpSpPr>
          <p:cNvPr id="61" name="Group 60"/>
          <p:cNvGrpSpPr/>
          <p:nvPr/>
        </p:nvGrpSpPr>
        <p:grpSpPr>
          <a:xfrm>
            <a:off x="4751903" y="1919900"/>
            <a:ext cx="2562254" cy="2034929"/>
            <a:chOff x="4846634" y="1957281"/>
            <a:chExt cx="2614685" cy="2076570"/>
          </a:xfrm>
        </p:grpSpPr>
        <p:sp>
          <p:nvSpPr>
            <p:cNvPr id="40" name="Rounded Rectangle 39"/>
            <p:cNvSpPr/>
            <p:nvPr/>
          </p:nvSpPr>
          <p:spPr bwMode="auto">
            <a:xfrm>
              <a:off x="6495277" y="2010709"/>
              <a:ext cx="723900" cy="2023142"/>
            </a:xfrm>
            <a:prstGeom prst="roundRect">
              <a:avLst/>
            </a:prstGeom>
            <a:solidFill>
              <a:srgbClr val="E34A28">
                <a:alpha val="38000"/>
              </a:srgbClr>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endPar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9" name="Rounded Rectangle 28"/>
            <p:cNvSpPr/>
            <p:nvPr/>
          </p:nvSpPr>
          <p:spPr bwMode="auto">
            <a:xfrm>
              <a:off x="4846634" y="2260280"/>
              <a:ext cx="1524000" cy="15240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Topic</a:t>
              </a:r>
            </a:p>
          </p:txBody>
        </p:sp>
        <p:grpSp>
          <p:nvGrpSpPr>
            <p:cNvPr id="31" name="Group 30"/>
            <p:cNvGrpSpPr/>
            <p:nvPr/>
          </p:nvGrpSpPr>
          <p:grpSpPr>
            <a:xfrm>
              <a:off x="6367244" y="2488880"/>
              <a:ext cx="624560" cy="269154"/>
              <a:chOff x="6675437" y="3438885"/>
              <a:chExt cx="624560" cy="269154"/>
            </a:xfrm>
          </p:grpSpPr>
          <p:cxnSp>
            <p:nvCxnSpPr>
              <p:cNvPr id="45" name="Straight Connector 44"/>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marL="0" marR="0" lvl="0" indent="0" algn="ctr" defTabSz="913676"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grpSp>
          <p:nvGrpSpPr>
            <p:cNvPr id="32" name="Group 31"/>
            <p:cNvGrpSpPr/>
            <p:nvPr/>
          </p:nvGrpSpPr>
          <p:grpSpPr>
            <a:xfrm>
              <a:off x="6367244" y="2895646"/>
              <a:ext cx="624560" cy="269154"/>
              <a:chOff x="6675437" y="3438885"/>
              <a:chExt cx="624560" cy="269154"/>
            </a:xfrm>
          </p:grpSpPr>
          <p:cxnSp>
            <p:nvCxnSpPr>
              <p:cNvPr id="43" name="Straight Connector 42"/>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marL="0" marR="0" lvl="0" indent="0" algn="ctr" defTabSz="913676"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grpSp>
          <p:nvGrpSpPr>
            <p:cNvPr id="38" name="Group 37"/>
            <p:cNvGrpSpPr/>
            <p:nvPr/>
          </p:nvGrpSpPr>
          <p:grpSpPr>
            <a:xfrm>
              <a:off x="6367244" y="3302412"/>
              <a:ext cx="624560" cy="269154"/>
              <a:chOff x="6675437" y="3438885"/>
              <a:chExt cx="624560" cy="269154"/>
            </a:xfrm>
          </p:grpSpPr>
          <p:cxnSp>
            <p:nvCxnSpPr>
              <p:cNvPr id="41" name="Straight Connector 40"/>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marL="0" marR="0" lvl="0" indent="0" algn="ctr" defTabSz="913676"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sp>
          <p:nvSpPr>
            <p:cNvPr id="39" name="TextBox 38"/>
            <p:cNvSpPr txBox="1"/>
            <p:nvPr/>
          </p:nvSpPr>
          <p:spPr>
            <a:xfrm>
              <a:off x="6253135" y="1957281"/>
              <a:ext cx="1208184" cy="408108"/>
            </a:xfrm>
            <a:prstGeom prst="rect">
              <a:avLst/>
            </a:prstGeom>
            <a:noFill/>
          </p:spPr>
          <p:txBody>
            <a:bodyPr wrap="square" rtlCol="0" anchor="ctr" anchorCtr="1">
              <a:spAutoFit/>
            </a:bodyPr>
            <a:lstStyle/>
            <a:p>
              <a:pPr marL="0" marR="0" lvl="0" indent="0" algn="l" defTabSz="1218753" rtl="0" eaLnBrk="1" fontAlgn="auto" latinLnBrk="0" hangingPunct="1">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srgbClr val="5F5F5F"/>
                  </a:solidFill>
                  <a:effectLst/>
                  <a:uLnTx/>
                  <a:uFillTx/>
                  <a:latin typeface="Calibri"/>
                  <a:ea typeface="+mn-ea"/>
                  <a:cs typeface="+mn-cs"/>
                </a:rPr>
                <a:t>Subs</a:t>
              </a:r>
            </a:p>
          </p:txBody>
        </p:sp>
      </p:grpSp>
      <p:grpSp>
        <p:nvGrpSpPr>
          <p:cNvPr id="58" name="Group 57"/>
          <p:cNvGrpSpPr/>
          <p:nvPr/>
        </p:nvGrpSpPr>
        <p:grpSpPr>
          <a:xfrm>
            <a:off x="6853200" y="1338185"/>
            <a:ext cx="3349762" cy="3274735"/>
            <a:chOff x="6990930" y="1363662"/>
            <a:chExt cx="3418306"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R</a:t>
              </a:r>
            </a:p>
          </p:txBody>
        </p:sp>
        <p:cxnSp>
          <p:nvCxnSpPr>
            <p:cNvPr id="27" name="Elbow Connector 12"/>
            <p:cNvCxnSpPr>
              <a:endCxn id="25" idx="2"/>
            </p:cNvCxnSpPr>
            <p:nvPr/>
          </p:nvCxnSpPr>
          <p:spPr>
            <a:xfrm flipV="1">
              <a:off x="6990930" y="1835942"/>
              <a:ext cx="2492634" cy="7875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endCxn id="26" idx="2"/>
            </p:cNvCxnSpPr>
            <p:nvPr/>
          </p:nvCxnSpPr>
          <p:spPr>
            <a:xfrm>
              <a:off x="6990930" y="3436989"/>
              <a:ext cx="2492635" cy="796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6853201" y="2392591"/>
            <a:ext cx="3507042" cy="1260431"/>
            <a:chOff x="6990930" y="2439644"/>
            <a:chExt cx="3578804" cy="1286223"/>
          </a:xfrm>
        </p:grpSpPr>
        <p:sp>
          <p:nvSpPr>
            <p:cNvPr id="48" name="Oval 47"/>
            <p:cNvSpPr/>
            <p:nvPr/>
          </p:nvSpPr>
          <p:spPr bwMode="auto">
            <a:xfrm>
              <a:off x="9302847" y="2439644"/>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R</a:t>
              </a:r>
            </a:p>
          </p:txBody>
        </p:sp>
        <p:sp>
          <p:nvSpPr>
            <p:cNvPr id="47" name="Oval 46"/>
            <p:cNvSpPr/>
            <p:nvPr/>
          </p:nvSpPr>
          <p:spPr bwMode="auto">
            <a:xfrm>
              <a:off x="9644063" y="2781307"/>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R</a:t>
              </a:r>
            </a:p>
          </p:txBody>
        </p:sp>
        <p:cxnSp>
          <p:nvCxnSpPr>
            <p:cNvPr id="49" name="Elbow Connector 12"/>
            <p:cNvCxnSpPr>
              <a:endCxn id="48" idx="2"/>
            </p:cNvCxnSpPr>
            <p:nvPr/>
          </p:nvCxnSpPr>
          <p:spPr>
            <a:xfrm flipV="1">
              <a:off x="7002220" y="2911924"/>
              <a:ext cx="2300627" cy="104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12"/>
            <p:cNvCxnSpPr>
              <a:endCxn id="47" idx="2"/>
            </p:cNvCxnSpPr>
            <p:nvPr/>
          </p:nvCxnSpPr>
          <p:spPr>
            <a:xfrm>
              <a:off x="6990930" y="3016912"/>
              <a:ext cx="2653133" cy="236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853199" y="2518160"/>
            <a:ext cx="3349763" cy="925619"/>
            <a:chOff x="6990930" y="2567782"/>
            <a:chExt cx="3418307"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R</a:t>
              </a:r>
            </a:p>
          </p:txBody>
        </p:sp>
        <p:cxnSp>
          <p:nvCxnSpPr>
            <p:cNvPr id="14" name="Elbow Connector 12"/>
            <p:cNvCxnSpPr>
              <a:endCxn id="11" idx="2"/>
            </p:cNvCxnSpPr>
            <p:nvPr/>
          </p:nvCxnSpPr>
          <p:spPr>
            <a:xfrm>
              <a:off x="6990930" y="3022280"/>
              <a:ext cx="2492636" cy="17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04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a:t>
            </a:r>
          </a:p>
        </p:txBody>
      </p:sp>
      <p:grpSp>
        <p:nvGrpSpPr>
          <p:cNvPr id="9" name="Group 8"/>
          <p:cNvGrpSpPr/>
          <p:nvPr/>
        </p:nvGrpSpPr>
        <p:grpSpPr>
          <a:xfrm>
            <a:off x="4751906" y="2383591"/>
            <a:ext cx="2613520" cy="1194753"/>
            <a:chOff x="4389437" y="3344862"/>
            <a:chExt cx="2667000" cy="1219200"/>
          </a:xfrm>
        </p:grpSpPr>
        <p:sp>
          <p:nvSpPr>
            <p:cNvPr id="4" name="Rounded Rectangle 3"/>
            <p:cNvSpPr/>
            <p:nvPr/>
          </p:nvSpPr>
          <p:spPr bwMode="auto">
            <a:xfrm>
              <a:off x="4389437" y="3344862"/>
              <a:ext cx="2667000" cy="12192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35843" rIns="33606" bIns="33606" rtlCol="0" anchor="ctr" anchorCtr="0"/>
            <a:lstStyle/>
            <a:p>
              <a:pPr marL="0" marR="0" lvl="0" indent="0" algn="l"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Queue</a:t>
              </a:r>
              <a:endParaRPr kumimoji="0" lang="en-US" sz="1960"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cxnSp>
          <p:nvCxnSpPr>
            <p:cNvPr id="6" name="Straight Connector 5"/>
            <p:cNvCxnSpPr/>
            <p:nvPr/>
          </p:nvCxnSpPr>
          <p:spPr>
            <a:xfrm>
              <a:off x="6693609"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9927"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66245" y="3344862"/>
              <a:ext cx="0" cy="1219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S</a:t>
              </a:r>
            </a:p>
          </p:txBody>
        </p:sp>
        <p:cxnSp>
          <p:nvCxnSpPr>
            <p:cNvPr id="13" name="Elbow Connector 12"/>
            <p:cNvCxnSpPr>
              <a:stCxn id="10" idx="6"/>
              <a:endCxn id="4" idx="1"/>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365427" y="2518160"/>
            <a:ext cx="2837536" cy="925619"/>
            <a:chOff x="7513637" y="2567782"/>
            <a:chExt cx="2895600"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R</a:t>
              </a:r>
            </a:p>
          </p:txBody>
        </p:sp>
        <p:cxnSp>
          <p:nvCxnSpPr>
            <p:cNvPr id="14" name="Elbow Connector 12"/>
            <p:cNvCxnSpPr>
              <a:stCxn id="4" idx="3"/>
              <a:endCxn id="11" idx="2"/>
            </p:cNvCxnSpPr>
            <p:nvPr/>
          </p:nvCxnSpPr>
          <p:spPr>
            <a:xfrm>
              <a:off x="7513637"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S</a:t>
              </a:r>
            </a:p>
          </p:txBody>
        </p:sp>
        <p:cxnSp>
          <p:nvCxnSpPr>
            <p:cNvPr id="19" name="Elbow Connector 12"/>
            <p:cNvCxnSpPr>
              <a:stCxn id="17" idx="6"/>
              <a:endCxn id="4" idx="1"/>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a:endCxn id="4" idx="1"/>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7365425" y="1338185"/>
            <a:ext cx="2837536" cy="3274735"/>
            <a:chOff x="7513637" y="1363662"/>
            <a:chExt cx="2895599"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R</a:t>
              </a:r>
            </a:p>
          </p:txBody>
        </p:sp>
        <p:cxnSp>
          <p:nvCxnSpPr>
            <p:cNvPr id="27" name="Elbow Connector 12"/>
            <p:cNvCxnSpPr>
              <a:stCxn id="4" idx="3"/>
              <a:endCxn id="25" idx="2"/>
            </p:cNvCxnSpPr>
            <p:nvPr/>
          </p:nvCxnSpPr>
          <p:spPr>
            <a:xfrm flipV="1">
              <a:off x="7513637" y="1835942"/>
              <a:ext cx="1969927"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stCxn id="4" idx="3"/>
              <a:endCxn id="26" idx="2"/>
            </p:cNvCxnSpPr>
            <p:nvPr/>
          </p:nvCxnSpPr>
          <p:spPr>
            <a:xfrm>
              <a:off x="7513637" y="3040062"/>
              <a:ext cx="1969928"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5" y="5337807"/>
            <a:ext cx="10030942"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marR="0" lvl="0" indent="-571500" algn="l" defTabSz="91416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3527" b="0" i="0" u="none" strike="noStrike" kern="1200" cap="none" spc="0" normalizeH="0" baseline="0" noProof="0" dirty="0">
                <a:ln>
                  <a:noFill/>
                </a:ln>
                <a:gradFill>
                  <a:gsLst>
                    <a:gs pos="0">
                      <a:srgbClr val="5F5F5F"/>
                    </a:gs>
                    <a:gs pos="100000">
                      <a:srgbClr val="5F5F5F"/>
                    </a:gs>
                  </a:gsLst>
                  <a:lin ang="5400000" scaled="0"/>
                </a:gradFill>
                <a:effectLst/>
                <a:uLnTx/>
                <a:uFillTx/>
                <a:latin typeface="Calibri"/>
                <a:ea typeface="+mn-ea"/>
                <a:cs typeface="+mn-cs"/>
              </a:rPr>
              <a:t>Point to point communication</a:t>
            </a:r>
          </a:p>
          <a:p>
            <a:pPr marL="571500" marR="0" lvl="0" indent="-571500" algn="l" defTabSz="91416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3527" b="0" i="0" u="none" strike="noStrike" kern="1200" cap="none" spc="0" normalizeH="0" baseline="0" noProof="0" dirty="0">
                <a:ln>
                  <a:noFill/>
                </a:ln>
                <a:gradFill>
                  <a:gsLst>
                    <a:gs pos="0">
                      <a:srgbClr val="5F5F5F"/>
                    </a:gs>
                    <a:gs pos="100000">
                      <a:srgbClr val="5F5F5F"/>
                    </a:gs>
                  </a:gsLst>
                  <a:lin ang="5400000" scaled="0"/>
                </a:gradFill>
                <a:effectLst/>
                <a:uLnTx/>
                <a:uFillTx/>
                <a:latin typeface="Calibri"/>
                <a:ea typeface="+mn-ea"/>
                <a:cs typeface="+mn-cs"/>
              </a:rPr>
              <a:t>FIFO order guarantee</a:t>
            </a:r>
          </a:p>
          <a:p>
            <a:pPr marL="571500" marR="0" lvl="0" indent="-571500" algn="l" defTabSz="91416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3527" b="0" i="0" u="none" strike="noStrike" kern="1200" cap="none" spc="0" normalizeH="0" baseline="0" noProof="0" dirty="0">
                <a:ln>
                  <a:noFill/>
                </a:ln>
                <a:gradFill>
                  <a:gsLst>
                    <a:gs pos="0">
                      <a:srgbClr val="5F5F5F"/>
                    </a:gs>
                    <a:gs pos="100000">
                      <a:srgbClr val="5F5F5F"/>
                    </a:gs>
                  </a:gsLst>
                  <a:lin ang="5400000" scaled="0"/>
                </a:gradFill>
                <a:effectLst/>
                <a:uLnTx/>
                <a:uFillTx/>
                <a:latin typeface="Calibri"/>
                <a:ea typeface="+mn-ea"/>
                <a:cs typeface="+mn-cs"/>
              </a:rPr>
              <a:t>Supports Batch Receive and Batch Send</a:t>
            </a:r>
          </a:p>
          <a:p>
            <a:pPr marL="0" marR="0" lvl="0" indent="0" algn="l" defTabSz="914166" rtl="0" eaLnBrk="1" fontAlgn="auto" latinLnBrk="0" hangingPunct="1">
              <a:lnSpc>
                <a:spcPct val="100000"/>
              </a:lnSpc>
              <a:spcBef>
                <a:spcPct val="20000"/>
              </a:spcBef>
              <a:spcAft>
                <a:spcPts val="0"/>
              </a:spcAft>
              <a:buClrTx/>
              <a:buSzTx/>
              <a:buFont typeface="Arial" pitchFamily="34" charset="0"/>
              <a:buNone/>
              <a:tabLst/>
              <a:defRPr/>
            </a:pPr>
            <a:endParaRPr kumimoji="0" lang="en-US" sz="3527" b="0" i="0" u="none" strike="noStrike" kern="1200" cap="none" spc="0" normalizeH="0" baseline="0" noProof="0" dirty="0">
              <a:ln>
                <a:noFill/>
              </a:ln>
              <a:gradFill>
                <a:gsLst>
                  <a:gs pos="0">
                    <a:srgbClr val="5F5F5F"/>
                  </a:gs>
                  <a:gs pos="100000">
                    <a:srgbClr val="5F5F5F"/>
                  </a:gs>
                </a:gsLst>
                <a:lin ang="5400000" scaled="0"/>
              </a:gradFill>
              <a:effectLst/>
              <a:uLnTx/>
              <a:uFillTx/>
              <a:latin typeface="Calibri"/>
              <a:ea typeface="+mn-ea"/>
              <a:cs typeface="+mn-cs"/>
            </a:endParaRPr>
          </a:p>
        </p:txBody>
      </p:sp>
    </p:spTree>
    <p:extLst>
      <p:ext uri="{BB962C8B-B14F-4D97-AF65-F5344CB8AC3E}">
        <p14:creationId xmlns:p14="http://schemas.microsoft.com/office/powerpoint/2010/main" val="12012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Ingest messages at scale at high throughput, high volume and low latency</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Typical use cases are IOT and enterprise logging</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Messages are durable for 7 days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No enterprise messaging features such as dead letter queue</a:t>
            </a: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p:txBody>
      </p:sp>
      <p:sp>
        <p:nvSpPr>
          <p:cNvPr id="2" name="Title 1"/>
          <p:cNvSpPr>
            <a:spLocks noGrp="1"/>
          </p:cNvSpPr>
          <p:nvPr>
            <p:ph type="title"/>
          </p:nvPr>
        </p:nvSpPr>
        <p:spPr/>
        <p:txBody>
          <a:bodyPr/>
          <a:lstStyle/>
          <a:p>
            <a:r>
              <a:rPr lang="en-GB" dirty="0"/>
              <a:t>Event Hub</a:t>
            </a:r>
          </a:p>
        </p:txBody>
      </p:sp>
    </p:spTree>
    <p:extLst>
      <p:ext uri="{BB962C8B-B14F-4D97-AF65-F5344CB8AC3E}">
        <p14:creationId xmlns:p14="http://schemas.microsoft.com/office/powerpoint/2010/main" val="399160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101933"/>
          </a:xfrm>
        </p:spPr>
        <p:txBody>
          <a:bodyPr>
            <a:noAutofit/>
          </a:bodyPr>
          <a:lstStyle/>
          <a:p>
            <a:pPr algn="ctr" defTabSz="913507"/>
            <a:r>
              <a:rPr lang="en-US" altLang="ja-JP" sz="3529" dirty="0">
                <a:gradFill>
                  <a:gsLst>
                    <a:gs pos="1250">
                      <a:schemeClr val="tx2"/>
                    </a:gs>
                    <a:gs pos="100000">
                      <a:schemeClr val="tx2"/>
                    </a:gs>
                  </a:gsLst>
                  <a:lin ang="0" scaled="0"/>
                </a:gradFill>
                <a:cs typeface="Segoe UI"/>
              </a:rPr>
              <a:t>DevOps is the union of people, process, and tools </a:t>
            </a:r>
            <a:br>
              <a:rPr lang="en-US" altLang="ja-JP" sz="3529" dirty="0">
                <a:gradFill>
                  <a:gsLst>
                    <a:gs pos="1250">
                      <a:schemeClr val="tx2"/>
                    </a:gs>
                    <a:gs pos="100000">
                      <a:schemeClr val="tx2"/>
                    </a:gs>
                  </a:gsLst>
                  <a:lin ang="0" scaled="0"/>
                </a:gradFill>
                <a:cs typeface="Segoe UI"/>
              </a:rPr>
            </a:br>
            <a:r>
              <a:rPr lang="en-US" altLang="ja-JP" sz="3529" dirty="0">
                <a:gradFill>
                  <a:gsLst>
                    <a:gs pos="1250">
                      <a:schemeClr val="tx2"/>
                    </a:gs>
                    <a:gs pos="100000">
                      <a:schemeClr val="tx2"/>
                    </a:gs>
                  </a:gsLst>
                  <a:lin ang="0" scaled="0"/>
                </a:gradFill>
                <a:cs typeface="Segoe UI"/>
              </a:rPr>
              <a:t>to enable continuous delivery of value of our end uses. </a:t>
            </a:r>
            <a:endParaRPr lang="ja-JP" altLang="en-US" sz="3529" dirty="0">
              <a:gradFill>
                <a:gsLst>
                  <a:gs pos="1250">
                    <a:schemeClr val="tx2"/>
                  </a:gs>
                  <a:gs pos="100000">
                    <a:schemeClr val="tx2"/>
                  </a:gs>
                </a:gsLst>
                <a:lin ang="0" scaled="0"/>
              </a:gradFill>
            </a:endParaRPr>
          </a:p>
        </p:txBody>
      </p:sp>
      <p:grpSp>
        <p:nvGrpSpPr>
          <p:cNvPr id="8" name="Group 7"/>
          <p:cNvGrpSpPr/>
          <p:nvPr/>
        </p:nvGrpSpPr>
        <p:grpSpPr>
          <a:xfrm>
            <a:off x="4274539" y="4943389"/>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prstClr val="white"/>
                      </a:gs>
                      <a:gs pos="100000">
                        <a:prstClr val="white"/>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prstClr val="white"/>
                      </a:gs>
                      <a:gs pos="100000">
                        <a:prstClr val="white"/>
                      </a:gs>
                    </a:gsLst>
                    <a:lin ang="0" scaled="0"/>
                  </a:gradFill>
                </a:rPr>
                <a:t>Process</a:t>
              </a:r>
              <a:endParaRPr lang="ja-JP" altLang="en-US" sz="3920" dirty="0">
                <a:ln w="0"/>
                <a:gradFill>
                  <a:gsLst>
                    <a:gs pos="1250">
                      <a:prstClr val="white"/>
                    </a:gs>
                    <a:gs pos="100000">
                      <a:prstClr val="white"/>
                    </a:gs>
                  </a:gsLst>
                  <a:lin ang="0" scaled="0"/>
                </a:gradFill>
              </a:endParaRPr>
            </a:p>
          </p:txBody>
        </p:sp>
      </p:grpSp>
      <p:grpSp>
        <p:nvGrpSpPr>
          <p:cNvPr id="9" name="Group 8"/>
          <p:cNvGrpSpPr/>
          <p:nvPr/>
        </p:nvGrpSpPr>
        <p:grpSpPr>
          <a:xfrm>
            <a:off x="8046854" y="4943390"/>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prstClr val="white"/>
                      </a:gs>
                      <a:gs pos="100000">
                        <a:prstClr val="white"/>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prstClr val="white"/>
                      </a:gs>
                      <a:gs pos="100000">
                        <a:prstClr val="white"/>
                      </a:gs>
                    </a:gsLst>
                    <a:lin ang="0" scaled="0"/>
                  </a:gradFill>
                </a:rPr>
                <a:t>Tools</a:t>
              </a:r>
              <a:endParaRPr lang="ja-JP" altLang="en-US" sz="3920" dirty="0">
                <a:ln w="0"/>
                <a:gradFill>
                  <a:gsLst>
                    <a:gs pos="1250">
                      <a:prstClr val="white"/>
                    </a:gs>
                    <a:gs pos="100000">
                      <a:prstClr val="white"/>
                    </a:gs>
                  </a:gsLst>
                  <a:lin ang="0" scaled="0"/>
                </a:gradFill>
              </a:endParaRPr>
            </a:p>
          </p:txBody>
        </p:sp>
      </p:grpSp>
      <p:grpSp>
        <p:nvGrpSpPr>
          <p:cNvPr id="19" name="Group 18"/>
          <p:cNvGrpSpPr/>
          <p:nvPr/>
        </p:nvGrpSpPr>
        <p:grpSpPr>
          <a:xfrm>
            <a:off x="502222" y="4948600"/>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prstClr val="white"/>
                      </a:gs>
                      <a:gs pos="100000">
                        <a:prstClr val="white"/>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prstClr val="white"/>
                      </a:gs>
                      <a:gs pos="100000">
                        <a:prstClr val="white"/>
                      </a:gs>
                    </a:gsLst>
                    <a:lin ang="0" scaled="0"/>
                  </a:gradFill>
                </a:rPr>
                <a:t>People</a:t>
              </a:r>
              <a:endParaRPr lang="ja-JP" altLang="en-US" sz="3920" dirty="0">
                <a:ln w="0"/>
                <a:gradFill>
                  <a:gsLst>
                    <a:gs pos="1250">
                      <a:prstClr val="white"/>
                    </a:gs>
                    <a:gs pos="100000">
                      <a:prstClr val="white"/>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06" y="1491890"/>
            <a:ext cx="1691063" cy="3026756"/>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2004" y="1863562"/>
            <a:ext cx="1303997" cy="2559869"/>
          </a:xfrm>
          <a:prstGeom prst="rect">
            <a:avLst/>
          </a:prstGeom>
        </p:spPr>
      </p:pic>
      <p:grpSp>
        <p:nvGrpSpPr>
          <p:cNvPr id="5" name="Group 4"/>
          <p:cNvGrpSpPr/>
          <p:nvPr/>
        </p:nvGrpSpPr>
        <p:grpSpPr>
          <a:xfrm>
            <a:off x="4478999" y="1490603"/>
            <a:ext cx="3234003" cy="3235117"/>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grpSp>
      <p:grpSp>
        <p:nvGrpSpPr>
          <p:cNvPr id="4" name="Group 4"/>
          <p:cNvGrpSpPr>
            <a:grpSpLocks noChangeAspect="1"/>
          </p:cNvGrpSpPr>
          <p:nvPr/>
        </p:nvGrpSpPr>
        <p:grpSpPr bwMode="auto">
          <a:xfrm>
            <a:off x="7746214" y="62135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grpSp>
      <p:sp>
        <p:nvSpPr>
          <p:cNvPr id="25" name="TextBox 24"/>
          <p:cNvSpPr txBox="1"/>
          <p:nvPr/>
        </p:nvSpPr>
        <p:spPr>
          <a:xfrm>
            <a:off x="1144463" y="2655652"/>
            <a:ext cx="751236"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prstClr val="black">
                        <a:lumMod val="50000"/>
                      </a:prstClr>
                    </a:gs>
                    <a:gs pos="30000">
                      <a:prstClr val="black">
                        <a:lumMod val="50000"/>
                      </a:prstClr>
                    </a:gs>
                  </a:gsLst>
                  <a:lin ang="5400000" scaled="0"/>
                </a:gradFill>
              </a:rPr>
              <a:t>DEV</a:t>
            </a:r>
            <a:endParaRPr lang="ja-JP" altLang="en-US" sz="1568" b="1" dirty="0">
              <a:gradFill>
                <a:gsLst>
                  <a:gs pos="2917">
                    <a:prstClr val="black">
                      <a:lumMod val="50000"/>
                    </a:prstClr>
                  </a:gs>
                  <a:gs pos="30000">
                    <a:prstClr val="black">
                      <a:lumMod val="50000"/>
                    </a:prstClr>
                  </a:gs>
                </a:gsLst>
                <a:lin ang="5400000" scaled="0"/>
              </a:gradFill>
            </a:endParaRPr>
          </a:p>
        </p:txBody>
      </p:sp>
      <p:pic>
        <p:nvPicPr>
          <p:cNvPr id="56" name="Picture 55"/>
          <p:cNvPicPr>
            <a:picLocks/>
          </p:cNvPicPr>
          <p:nvPr/>
        </p:nvPicPr>
        <p:blipFill>
          <a:blip r:embed="rId9"/>
          <a:stretch>
            <a:fillRect/>
          </a:stretch>
        </p:blipFill>
        <p:spPr>
          <a:xfrm>
            <a:off x="2581197" y="2316989"/>
            <a:ext cx="121204" cy="134464"/>
          </a:xfrm>
          <a:prstGeom prst="rect">
            <a:avLst/>
          </a:prstGeom>
        </p:spPr>
      </p:pic>
      <p:pic>
        <p:nvPicPr>
          <p:cNvPr id="57" name="Picture 56"/>
          <p:cNvPicPr>
            <a:picLocks/>
          </p:cNvPicPr>
          <p:nvPr/>
        </p:nvPicPr>
        <p:blipFill>
          <a:blip r:embed="rId9"/>
          <a:stretch>
            <a:fillRect/>
          </a:stretch>
        </p:blipFill>
        <p:spPr>
          <a:xfrm flipH="1">
            <a:off x="2850343" y="2316989"/>
            <a:ext cx="121204" cy="134464"/>
          </a:xfrm>
          <a:prstGeom prst="rect">
            <a:avLst/>
          </a:prstGeom>
        </p:spPr>
      </p:pic>
      <p:sp>
        <p:nvSpPr>
          <p:cNvPr id="58" name="TextBox 57"/>
          <p:cNvSpPr txBox="1"/>
          <p:nvPr/>
        </p:nvSpPr>
        <p:spPr>
          <a:xfrm>
            <a:off x="2402004" y="2655652"/>
            <a:ext cx="751802"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prstClr val="white"/>
                    </a:gs>
                    <a:gs pos="30000">
                      <a:prstClr val="white"/>
                    </a:gs>
                  </a:gsLst>
                  <a:lin ang="5400000" scaled="0"/>
                </a:gradFill>
              </a:rPr>
              <a:t>OPS</a:t>
            </a:r>
            <a:endParaRPr lang="ja-JP" altLang="en-US" sz="1568" b="1" dirty="0">
              <a:gradFill>
                <a:gsLst>
                  <a:gs pos="2917">
                    <a:prstClr val="white"/>
                  </a:gs>
                  <a:gs pos="30000">
                    <a:prstClr val="white"/>
                  </a:gs>
                </a:gsLst>
                <a:lin ang="5400000" scaled="0"/>
              </a:gradFill>
            </a:endParaRPr>
          </a:p>
        </p:txBody>
      </p:sp>
      <p:sp>
        <p:nvSpPr>
          <p:cNvPr id="3" name="TextBox 2">
            <a:extLst>
              <a:ext uri="{FF2B5EF4-FFF2-40B4-BE49-F238E27FC236}">
                <a16:creationId xmlns:a16="http://schemas.microsoft.com/office/drawing/2014/main" xmlns="" id="{03F88470-A6AE-48A8-B3A0-9DFD75069A7C}"/>
              </a:ext>
            </a:extLst>
          </p:cNvPr>
          <p:cNvSpPr txBox="1"/>
          <p:nvPr/>
        </p:nvSpPr>
        <p:spPr>
          <a:xfrm>
            <a:off x="1" y="5998560"/>
            <a:ext cx="12152060" cy="960263"/>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prstClr val="black"/>
                    </a:gs>
                    <a:gs pos="30000">
                      <a:prstClr val="black"/>
                    </a:gs>
                  </a:gsLst>
                  <a:lin ang="5400000" scaled="0"/>
                </a:gradFill>
              </a:rPr>
              <a:t>Shared Mission:</a:t>
            </a:r>
            <a:br>
              <a:rPr lang="en-US" sz="2000" b="1" dirty="0">
                <a:gradFill>
                  <a:gsLst>
                    <a:gs pos="2917">
                      <a:prstClr val="black"/>
                    </a:gs>
                    <a:gs pos="30000">
                      <a:prstClr val="black"/>
                    </a:gs>
                  </a:gsLst>
                  <a:lin ang="5400000" scaled="0"/>
                </a:gradFill>
              </a:rPr>
            </a:br>
            <a:r>
              <a:rPr lang="en-US" sz="2800" b="1" dirty="0">
                <a:gradFill>
                  <a:gsLst>
                    <a:gs pos="2917">
                      <a:prstClr val="black"/>
                    </a:gs>
                    <a:gs pos="30000">
                      <a:prstClr val="black"/>
                    </a:gs>
                  </a:gsLst>
                  <a:lin ang="5400000" scaled="0"/>
                </a:gradFill>
              </a:rPr>
              <a:t>Deliver a great product that inspires our customers to become raving fans</a:t>
            </a:r>
          </a:p>
        </p:txBody>
      </p:sp>
    </p:spTree>
    <p:extLst>
      <p:ext uri="{BB962C8B-B14F-4D97-AF65-F5344CB8AC3E}">
        <p14:creationId xmlns:p14="http://schemas.microsoft.com/office/powerpoint/2010/main" val="159104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9514" y="1462565"/>
            <a:ext cx="11125790" cy="768210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Azure Relay</a:t>
            </a:r>
          </a:p>
          <a:p>
            <a:pPr marL="579437" marR="0" lvl="1" indent="-342900" algn="l" defTabSz="914363" rtl="0" eaLnBrk="1" fontAlgn="auto" latinLnBrk="0" hangingPunct="1">
              <a:lnSpc>
                <a:spcPct val="100000"/>
              </a:lnSpc>
              <a:spcBef>
                <a:spcPct val="20000"/>
              </a:spcBef>
              <a:spcAft>
                <a:spcPts val="0"/>
              </a:spcAft>
              <a:buClrTx/>
              <a:buSzPct val="90000"/>
              <a:buFont typeface="Wingdings" pitchFamily="2" charset="2"/>
              <a:buChar char=""/>
              <a:tabLst/>
              <a:defRPr/>
            </a:pPr>
            <a:r>
              <a:rPr kumimoji="0" lang="en-US" sz="2400" b="0" i="0" u="none" strike="noStrike" kern="1200" cap="none" spc="0" normalizeH="0" baseline="0" noProof="0" dirty="0">
                <a:ln>
                  <a:noFill/>
                </a:ln>
                <a:solidFill>
                  <a:srgbClr val="5F5F5F">
                    <a:alpha val="99000"/>
                  </a:srgbClr>
                </a:solidFill>
                <a:effectLst/>
                <a:uLnTx/>
                <a:uFillTx/>
                <a:latin typeface="Segoe UI"/>
                <a:ea typeface="+mn-ea"/>
                <a:cs typeface="+mn-cs"/>
              </a:rPr>
              <a:t>Hybrid connections and WCF Relay are part of the Azure Relay service</a:t>
            </a:r>
          </a:p>
          <a:p>
            <a:pPr marL="579437" marR="0" lvl="1" indent="-342900" algn="l" defTabSz="914363" rtl="0" eaLnBrk="1" fontAlgn="auto" latinLnBrk="0" hangingPunct="1">
              <a:lnSpc>
                <a:spcPct val="100000"/>
              </a:lnSpc>
              <a:spcBef>
                <a:spcPct val="20000"/>
              </a:spcBef>
              <a:spcAft>
                <a:spcPts val="0"/>
              </a:spcAft>
              <a:buClrTx/>
              <a:buSzPct val="90000"/>
              <a:buFont typeface="Wingdings" pitchFamily="2" charset="2"/>
              <a:buChar char=""/>
              <a:tabLst/>
              <a:defRPr/>
            </a:pPr>
            <a:r>
              <a:rPr kumimoji="0" lang="en-US" sz="2400" b="0" i="0" u="none" strike="noStrike" kern="1200" cap="none" spc="0" normalizeH="0" baseline="0" noProof="0" dirty="0">
                <a:ln>
                  <a:noFill/>
                </a:ln>
                <a:solidFill>
                  <a:srgbClr val="5F5F5F">
                    <a:alpha val="99000"/>
                  </a:srgbClr>
                </a:solidFill>
                <a:effectLst/>
                <a:uLnTx/>
                <a:uFillTx/>
                <a:latin typeface="Segoe UI"/>
                <a:ea typeface="+mn-ea"/>
                <a:cs typeface="+mn-cs"/>
              </a:rPr>
              <a:t>Communicate with on-premises resources without opening a firewall port</a:t>
            </a:r>
          </a:p>
          <a:p>
            <a:pPr marL="579437" marR="0" lvl="1" indent="-342900" algn="l" defTabSz="914363" rtl="0" eaLnBrk="1" fontAlgn="auto" latinLnBrk="0" hangingPunct="1">
              <a:lnSpc>
                <a:spcPct val="100000"/>
              </a:lnSpc>
              <a:spcBef>
                <a:spcPct val="20000"/>
              </a:spcBef>
              <a:spcAft>
                <a:spcPts val="0"/>
              </a:spcAft>
              <a:buClrTx/>
              <a:buSzPct val="90000"/>
              <a:buFont typeface="Wingdings" pitchFamily="2" charset="2"/>
              <a:buChar char=""/>
              <a:tabLst/>
              <a:defRPr/>
            </a:pPr>
            <a:r>
              <a:rPr kumimoji="0" lang="en-US" sz="2400" b="0" i="0" u="none" strike="noStrike" kern="1200" cap="none" spc="0" normalizeH="0" baseline="0" noProof="0" dirty="0">
                <a:ln>
                  <a:noFill/>
                </a:ln>
                <a:solidFill>
                  <a:srgbClr val="5F5F5F">
                    <a:alpha val="99000"/>
                  </a:srgbClr>
                </a:solidFill>
                <a:effectLst/>
                <a:uLnTx/>
                <a:uFillTx/>
                <a:latin typeface="Segoe UI"/>
                <a:ea typeface="+mn-ea"/>
                <a:cs typeface="+mn-cs"/>
              </a:rPr>
              <a:t>Hybrid Connections support multi-platform scenarios. </a:t>
            </a:r>
          </a:p>
          <a:p>
            <a:pPr marL="579437" marR="0" lvl="1" indent="-342900" algn="l" defTabSz="914363" rtl="0" eaLnBrk="1" fontAlgn="auto" latinLnBrk="0" hangingPunct="1">
              <a:lnSpc>
                <a:spcPct val="100000"/>
              </a:lnSpc>
              <a:spcBef>
                <a:spcPct val="20000"/>
              </a:spcBef>
              <a:spcAft>
                <a:spcPts val="0"/>
              </a:spcAft>
              <a:buClrTx/>
              <a:buSzPct val="90000"/>
              <a:buFont typeface="Wingdings" pitchFamily="2" charset="2"/>
              <a:buChar char=""/>
              <a:tabLst/>
              <a:defRPr/>
            </a:pPr>
            <a:r>
              <a:rPr kumimoji="0" lang="en-US" sz="2400" b="0" i="0" u="none" strike="noStrike" kern="1200" cap="none" spc="0" normalizeH="0" baseline="0" noProof="0" dirty="0">
                <a:ln>
                  <a:noFill/>
                </a:ln>
                <a:solidFill>
                  <a:srgbClr val="5F5F5F">
                    <a:alpha val="99000"/>
                  </a:srgbClr>
                </a:solidFill>
                <a:effectLst/>
                <a:uLnTx/>
                <a:uFillTx/>
                <a:latin typeface="Segoe UI"/>
                <a:ea typeface="+mn-ea"/>
                <a:cs typeface="+mn-cs"/>
              </a:rPr>
              <a:t>Hybrid Connections can be used to connect to any TCP port including SQL DB’s and Web API’s.</a:t>
            </a:r>
          </a:p>
          <a:p>
            <a:pPr marL="579437" marR="0" lvl="1" indent="-342900" algn="l" defTabSz="914363" rtl="0" eaLnBrk="1" fontAlgn="auto" latinLnBrk="0" hangingPunct="1">
              <a:lnSpc>
                <a:spcPct val="100000"/>
              </a:lnSpc>
              <a:spcBef>
                <a:spcPct val="20000"/>
              </a:spcBef>
              <a:spcAft>
                <a:spcPts val="0"/>
              </a:spcAft>
              <a:buClrTx/>
              <a:buSzPct val="90000"/>
              <a:buFont typeface="Wingdings" pitchFamily="2" charset="2"/>
              <a:buChar char=""/>
              <a:tabLst/>
              <a:defRPr/>
            </a:pPr>
            <a:r>
              <a:rPr kumimoji="0" lang="en-US" sz="2400" b="0" i="0" u="none" strike="noStrike" kern="1200" cap="none" spc="0" normalizeH="0" baseline="0" noProof="0" dirty="0">
                <a:ln>
                  <a:noFill/>
                </a:ln>
                <a:solidFill>
                  <a:srgbClr val="5F5F5F">
                    <a:alpha val="99000"/>
                  </a:srgbClr>
                </a:solidFill>
                <a:effectLst/>
                <a:uLnTx/>
                <a:uFillTx/>
                <a:latin typeface="Segoe UI"/>
                <a:ea typeface="+mn-ea"/>
                <a:cs typeface="+mn-cs"/>
              </a:rPr>
              <a:t>WCF Relay can communicate with WCF services and .NET Framework only.</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VPN</a:t>
            </a:r>
          </a:p>
          <a:p>
            <a:pPr marL="579437" marR="0" lvl="1" indent="-342900" algn="l" defTabSz="914363" rtl="0" eaLnBrk="1" fontAlgn="auto" latinLnBrk="0" hangingPunct="1">
              <a:lnSpc>
                <a:spcPct val="100000"/>
              </a:lnSpc>
              <a:spcBef>
                <a:spcPct val="20000"/>
              </a:spcBef>
              <a:spcAft>
                <a:spcPts val="0"/>
              </a:spcAft>
              <a:buClrTx/>
              <a:buSzPct val="90000"/>
              <a:buFont typeface="Wingdings" pitchFamily="2" charset="2"/>
              <a:buChar char=""/>
              <a:tabLst/>
              <a:defRPr/>
            </a:pPr>
            <a:r>
              <a:rPr kumimoji="0" lang="en-US" sz="2400" b="0" i="0" u="none" strike="noStrike" kern="1200" cap="none" spc="0" normalizeH="0" baseline="0" noProof="0" dirty="0">
                <a:ln>
                  <a:noFill/>
                </a:ln>
                <a:solidFill>
                  <a:srgbClr val="5F5F5F">
                    <a:alpha val="99000"/>
                  </a:srgbClr>
                </a:solidFill>
                <a:effectLst/>
                <a:uLnTx/>
                <a:uFillTx/>
                <a:latin typeface="Segoe UI"/>
                <a:ea typeface="+mn-ea"/>
                <a:cs typeface="+mn-cs"/>
              </a:rPr>
              <a:t>Connect an Azure Web App to on-premises via VPN. </a:t>
            </a:r>
          </a:p>
          <a:p>
            <a:pPr marL="579437" marR="0" lvl="1" indent="-342900" algn="l" defTabSz="914363" rtl="0" eaLnBrk="1" fontAlgn="auto" latinLnBrk="0" hangingPunct="1">
              <a:lnSpc>
                <a:spcPct val="100000"/>
              </a:lnSpc>
              <a:spcBef>
                <a:spcPct val="20000"/>
              </a:spcBef>
              <a:spcAft>
                <a:spcPts val="0"/>
              </a:spcAft>
              <a:buClrTx/>
              <a:buSzPct val="90000"/>
              <a:buFont typeface="Wingdings" pitchFamily="2" charset="2"/>
              <a:buChar char=""/>
              <a:tabLst/>
              <a:defRPr/>
            </a:pPr>
            <a:r>
              <a:rPr kumimoji="0" lang="en-US" sz="2400" b="0" i="0" u="none" strike="noStrike" kern="1200" cap="none" spc="0" normalizeH="0" baseline="0" noProof="0" dirty="0">
                <a:ln>
                  <a:noFill/>
                </a:ln>
                <a:solidFill>
                  <a:srgbClr val="5F5F5F">
                    <a:alpha val="99000"/>
                  </a:srgbClr>
                </a:solidFill>
                <a:effectLst/>
                <a:uLnTx/>
                <a:uFillTx/>
                <a:latin typeface="Segoe UI"/>
                <a:ea typeface="+mn-ea"/>
                <a:cs typeface="+mn-cs"/>
              </a:rPr>
              <a:t>VNET integration gives a multi tenant Web App Access to resources accessible by an Azure VNET.</a:t>
            </a:r>
          </a:p>
          <a:p>
            <a:pPr marL="579437" marR="0" lvl="1" indent="-342900" algn="l" defTabSz="914363" rtl="0" eaLnBrk="1" fontAlgn="auto" latinLnBrk="0" hangingPunct="1">
              <a:lnSpc>
                <a:spcPct val="100000"/>
              </a:lnSpc>
              <a:spcBef>
                <a:spcPct val="20000"/>
              </a:spcBef>
              <a:spcAft>
                <a:spcPts val="0"/>
              </a:spcAft>
              <a:buClrTx/>
              <a:buSzPct val="90000"/>
              <a:buFont typeface="Wingdings" pitchFamily="2" charset="2"/>
              <a:buChar char=""/>
              <a:tabLst/>
              <a:defRPr/>
            </a:pPr>
            <a:r>
              <a:rPr kumimoji="0" lang="en-US" sz="2400" b="0" i="0" u="none" strike="noStrike" kern="1200" cap="none" spc="0" normalizeH="0" baseline="0" noProof="0" dirty="0">
                <a:ln>
                  <a:noFill/>
                </a:ln>
                <a:solidFill>
                  <a:srgbClr val="5F5F5F">
                    <a:alpha val="99000"/>
                  </a:srgbClr>
                </a:solidFill>
                <a:effectLst/>
                <a:uLnTx/>
                <a:uFillTx/>
                <a:latin typeface="Segoe UI"/>
                <a:ea typeface="+mn-ea"/>
                <a:cs typeface="+mn-cs"/>
              </a:rPr>
              <a:t>App Service Environment (ASE) can be deployed into an Azure VNET for bidirectional access. </a:t>
            </a:r>
          </a:p>
          <a:p>
            <a:pPr marL="579437" marR="0" lvl="1" indent="-342900" algn="l" defTabSz="914363" rtl="0" eaLnBrk="1" fontAlgn="auto" latinLnBrk="0" hangingPunct="1">
              <a:lnSpc>
                <a:spcPct val="100000"/>
              </a:lnSpc>
              <a:spcBef>
                <a:spcPct val="20000"/>
              </a:spcBef>
              <a:spcAft>
                <a:spcPts val="0"/>
              </a:spcAft>
              <a:buClrTx/>
              <a:buSzPct val="90000"/>
              <a:buFont typeface="Wingdings" pitchFamily="2" charset="2"/>
              <a:buChar char=""/>
              <a:tabLst/>
              <a:defRPr/>
            </a:pPr>
            <a:endParaRPr kumimoji="0" lang="en-US" sz="2400" b="0" i="0" u="none" strike="noStrike" kern="1200" cap="none" spc="0" normalizeH="0" baseline="0" noProof="0" dirty="0">
              <a:ln>
                <a:noFill/>
              </a:ln>
              <a:solidFill>
                <a:srgbClr val="5F5F5F">
                  <a:alpha val="99000"/>
                </a:srgbClr>
              </a:solidFill>
              <a:effectLst/>
              <a:uLnTx/>
              <a:uFillTx/>
              <a:latin typeface="Segoe UI"/>
              <a:ea typeface="+mn-ea"/>
              <a:cs typeface="+mn-cs"/>
            </a:endParaRP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p:txBody>
      </p:sp>
      <p:sp>
        <p:nvSpPr>
          <p:cNvPr id="2" name="Title 1"/>
          <p:cNvSpPr>
            <a:spLocks noGrp="1"/>
          </p:cNvSpPr>
          <p:nvPr>
            <p:ph type="title"/>
          </p:nvPr>
        </p:nvSpPr>
        <p:spPr/>
        <p:txBody>
          <a:bodyPr/>
          <a:lstStyle/>
          <a:p>
            <a:r>
              <a:rPr lang="en-GB" dirty="0"/>
              <a:t>Connectivity for Hybrid Applications</a:t>
            </a:r>
          </a:p>
        </p:txBody>
      </p:sp>
    </p:spTree>
    <p:extLst>
      <p:ext uri="{BB962C8B-B14F-4D97-AF65-F5344CB8AC3E}">
        <p14:creationId xmlns:p14="http://schemas.microsoft.com/office/powerpoint/2010/main" val="422456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50"/>
                                        <p:tgtEl>
                                          <p:spTgt spid="7">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250"/>
                                        <p:tgtEl>
                                          <p:spTgt spid="7">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250"/>
                                        <p:tgtEl>
                                          <p:spTgt spid="7">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250"/>
                                        <p:tgtEl>
                                          <p:spTgt spid="7">
                                            <p:txEl>
                                              <p:pRg st="4" end="4"/>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25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5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25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8EB19F-6BBF-44FD-B3EE-20338C089527}"/>
              </a:ext>
            </a:extLst>
          </p:cNvPr>
          <p:cNvSpPr>
            <a:spLocks noGrp="1"/>
          </p:cNvSpPr>
          <p:nvPr>
            <p:ph type="title"/>
          </p:nvPr>
        </p:nvSpPr>
        <p:spPr>
          <a:xfrm>
            <a:off x="291123" y="349496"/>
            <a:ext cx="11478846" cy="682136"/>
          </a:xfrm>
        </p:spPr>
        <p:txBody>
          <a:bodyPr>
            <a:normAutofit/>
          </a:bodyPr>
          <a:lstStyle/>
          <a:p>
            <a:r>
              <a:rPr lang="en-US" sz="4000" dirty="0"/>
              <a:t>Value Stream Mapping – Understanding and Teaching</a:t>
            </a:r>
          </a:p>
        </p:txBody>
      </p:sp>
      <p:pic>
        <p:nvPicPr>
          <p:cNvPr id="5" name="Content Placeholder 4">
            <a:extLst>
              <a:ext uri="{FF2B5EF4-FFF2-40B4-BE49-F238E27FC236}">
                <a16:creationId xmlns:a16="http://schemas.microsoft.com/office/drawing/2014/main" xmlns="" id="{87AAC5D2-CDA6-4789-98DF-0DBDF49B1C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4831" y="950301"/>
            <a:ext cx="8336877" cy="6380739"/>
          </a:xfrm>
        </p:spPr>
      </p:pic>
    </p:spTree>
    <p:extLst>
      <p:ext uri="{BB962C8B-B14F-4D97-AF65-F5344CB8AC3E}">
        <p14:creationId xmlns:p14="http://schemas.microsoft.com/office/powerpoint/2010/main" val="25370117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23360" y="289512"/>
            <a:ext cx="7901720" cy="899665"/>
          </a:xfrm>
        </p:spPr>
        <p:txBody>
          <a:bodyPr>
            <a:normAutofit fontScale="90000"/>
          </a:bodyPr>
          <a:lstStyle/>
          <a:p>
            <a:r>
              <a:rPr lang="en-US" altLang="en-US" sz="4800" dirty="0">
                <a:ln>
                  <a:noFill/>
                </a:ln>
                <a:solidFill>
                  <a:schemeClr val="tx1"/>
                </a:solidFill>
                <a:latin typeface="Arial" panose="020B0604020202020204" pitchFamily="34" charset="0"/>
                <a:ea typeface="Calibri" panose="020F0502020204030204" pitchFamily="34" charset="0"/>
                <a:cs typeface="Times New Roman" panose="02020603050405020304" pitchFamily="18" charset="0"/>
              </a:rPr>
              <a:t>Tip: Must Read Book</a:t>
            </a:r>
            <a:r>
              <a:rPr lang="en-US" altLang="en-US" sz="3600" dirty="0">
                <a:ln>
                  <a:noFill/>
                </a:ln>
                <a:solidFill>
                  <a:schemeClr val="tx1"/>
                </a:solidFill>
                <a:latin typeface="Arial" panose="020B0604020202020204" pitchFamily="34" charset="0"/>
              </a:rPr>
              <a:t/>
            </a:r>
            <a:br>
              <a:rPr lang="en-US" altLang="en-US" sz="3600" dirty="0">
                <a:ln>
                  <a:noFill/>
                </a:ln>
                <a:solidFill>
                  <a:schemeClr val="tx1"/>
                </a:solidFill>
                <a:latin typeface="Arial" panose="020B0604020202020204" pitchFamily="34" charset="0"/>
              </a:rPr>
            </a:br>
            <a:endParaRPr lang="en-US" dirty="0"/>
          </a:p>
        </p:txBody>
      </p:sp>
      <p:sp>
        <p:nvSpPr>
          <p:cNvPr id="4" name="Text Placeholder 3"/>
          <p:cNvSpPr>
            <a:spLocks noGrp="1"/>
          </p:cNvSpPr>
          <p:nvPr>
            <p:ph type="body" sz="quarter" idx="10"/>
          </p:nvPr>
        </p:nvSpPr>
        <p:spPr>
          <a:xfrm>
            <a:off x="4152452" y="977168"/>
            <a:ext cx="8017736" cy="2405338"/>
          </a:xfrm>
        </p:spPr>
        <p:txBody>
          <a:bodyPr/>
          <a:lstStyle/>
          <a:p>
            <a:pPr lvl="0" eaLnBrk="0" fontAlgn="base" hangingPunct="0">
              <a:spcBef>
                <a:spcPct val="0"/>
              </a:spcBef>
              <a:spcAft>
                <a:spcPct val="0"/>
              </a:spcAft>
            </a:pPr>
            <a:r>
              <a:rPr lang="en-US" altLang="en-US"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hlinkClick r:id="rId3"/>
              </a:rPr>
              <a:t>The Phoenix Project: A Novel about IT, DevOps, and Helping Your Business Win Paperback</a:t>
            </a: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rPr>
              <a:t> </a:t>
            </a:r>
          </a:p>
          <a:p>
            <a:pPr lvl="0" eaLnBrk="0" fontAlgn="base" hangingPunct="0">
              <a:spcBef>
                <a:spcPct val="0"/>
              </a:spcBef>
              <a:spcAft>
                <a:spcPct val="0"/>
              </a:spcAft>
            </a:pPr>
            <a:r>
              <a:rPr lang="en-US" altLang="en-US" sz="1600" dirty="0">
                <a:solidFill>
                  <a:srgbClr val="11111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152452" y="3498531"/>
            <a:ext cx="7627172"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800" dirty="0">
                <a:solidFill>
                  <a:prstClr val="black"/>
                </a:solidFill>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r>
              <a:rPr lang="en-US" altLang="en-US" sz="2400" dirty="0">
                <a:solidFill>
                  <a:prstClr val="black"/>
                </a:solidFill>
                <a:latin typeface="Arial" panose="020B0604020202020204" pitchFamily="34" charset="0"/>
                <a:ea typeface="Calibri" panose="020F0502020204030204" pitchFamily="34" charset="0"/>
                <a:cs typeface="Times New Roman" panose="02020603050405020304" pitchFamily="18" charset="0"/>
              </a:rPr>
              <a:t/>
            </a:r>
            <a:br>
              <a:rPr lang="en-US" altLang="en-US" sz="2400" dirty="0">
                <a:solidFill>
                  <a:prstClr val="black"/>
                </a:solidFill>
                <a:latin typeface="Arial" panose="020B0604020202020204" pitchFamily="34" charset="0"/>
                <a:ea typeface="Calibri" panose="020F0502020204030204" pitchFamily="34" charset="0"/>
                <a:cs typeface="Times New Roman" panose="02020603050405020304" pitchFamily="18" charset="0"/>
              </a:rPr>
            </a:br>
            <a:r>
              <a:rPr lang="en-US" altLang="en-US" sz="2400" dirty="0">
                <a:solidFill>
                  <a:prstClr val="black"/>
                </a:solidFill>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lang="en-US" altLang="en-US" sz="2400" dirty="0">
                <a:solidFill>
                  <a:prstClr val="black"/>
                </a:solidFill>
                <a:latin typeface="Arial" panose="020B0604020202020204" pitchFamily="34" charset="0"/>
                <a:ea typeface="Calibri" panose="020F0502020204030204" pitchFamily="34" charset="0"/>
                <a:cs typeface="Times New Roman" panose="02020603050405020304" pitchFamily="18" charset="0"/>
              </a:rPr>
            </a:br>
            <a:endParaRPr lang="en-US" altLang="en-US" sz="2400" dirty="0">
              <a:solidFill>
                <a:srgbClr val="7030A0"/>
              </a:solidFill>
              <a:latin typeface="Arial" panose="020B0604020202020204" pitchFamily="34" charset="0"/>
              <a:ea typeface="Calibri" panose="020F0502020204030204" pitchFamily="34" charset="0"/>
              <a:cs typeface="Times New Roman" panose="02020603050405020304" pitchFamily="18" charset="0"/>
            </a:endParaRPr>
          </a:p>
          <a:p>
            <a:pPr eaLnBrk="0" fontAlgn="base" hangingPunct="0">
              <a:spcBef>
                <a:spcPct val="0"/>
              </a:spcBef>
              <a:spcAft>
                <a:spcPct val="0"/>
              </a:spcAft>
            </a:pPr>
            <a:r>
              <a:rPr lang="en-US" altLang="en-US" sz="2800" dirty="0">
                <a:solidFill>
                  <a:srgbClr val="7030A0"/>
                </a:solidFill>
                <a:latin typeface="Arial" panose="020B0604020202020204" pitchFamily="34" charset="0"/>
                <a:ea typeface="Calibri" panose="020F0502020204030204" pitchFamily="34" charset="0"/>
                <a:cs typeface="Times New Roman" panose="02020603050405020304" pitchFamily="18" charset="0"/>
              </a:rPr>
              <a:t>This is the BEST IT Book I have ever read. </a:t>
            </a:r>
            <a:endParaRPr lang="en-US" altLang="en-US" sz="2800" dirty="0">
              <a:solidFill>
                <a:srgbClr val="7030A0"/>
              </a:solidFill>
              <a:latin typeface="Arial" panose="020B0604020202020204"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50" y="177652"/>
            <a:ext cx="3841310" cy="6483381"/>
          </a:xfrm>
          <a:prstGeom prst="rect">
            <a:avLst/>
          </a:prstGeom>
        </p:spPr>
      </p:pic>
    </p:spTree>
    <p:extLst>
      <p:ext uri="{BB962C8B-B14F-4D97-AF65-F5344CB8AC3E}">
        <p14:creationId xmlns:p14="http://schemas.microsoft.com/office/powerpoint/2010/main" val="1544279399"/>
      </p:ext>
    </p:extLst>
  </p:cSld>
  <p:clrMapOvr>
    <a:masterClrMapping/>
  </p:clrMapOvr>
  <p:transition>
    <p:fade/>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11.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erver and Cloud 2013">
  <a:themeElements>
    <a:clrScheme name="Custom 11">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4.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5.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6.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7.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5188</TotalTime>
  <Words>11454</Words>
  <Application>Microsoft Office PowerPoint</Application>
  <PresentationFormat>Widescreen</PresentationFormat>
  <Paragraphs>1194</Paragraphs>
  <Slides>70</Slides>
  <Notes>67</Notes>
  <HiddenSlides>1</HiddenSlides>
  <MMClips>0</MMClips>
  <ScaleCrop>false</ScaleCrop>
  <HeadingPairs>
    <vt:vector size="6" baseType="variant">
      <vt:variant>
        <vt:lpstr>Fonts Used</vt:lpstr>
      </vt:variant>
      <vt:variant>
        <vt:i4>21</vt:i4>
      </vt:variant>
      <vt:variant>
        <vt:lpstr>Theme</vt:lpstr>
      </vt:variant>
      <vt:variant>
        <vt:i4>15</vt:i4>
      </vt:variant>
      <vt:variant>
        <vt:lpstr>Slide Titles</vt:lpstr>
      </vt:variant>
      <vt:variant>
        <vt:i4>70</vt:i4>
      </vt:variant>
    </vt:vector>
  </HeadingPairs>
  <TitlesOfParts>
    <vt:vector size="106" baseType="lpstr">
      <vt:lpstr>MS PGothic</vt:lpstr>
      <vt:lpstr>SimSun</vt:lpstr>
      <vt:lpstr>游ゴシック</vt:lpstr>
      <vt:lpstr>游ゴシック Light</vt:lpstr>
      <vt:lpstr>Arial</vt:lpstr>
      <vt:lpstr>Arial Narrow</vt:lpstr>
      <vt:lpstr>Calibri</vt:lpstr>
      <vt:lpstr>Calibri Light</vt:lpstr>
      <vt:lpstr>Consolas</vt:lpstr>
      <vt:lpstr>Courier New</vt:lpstr>
      <vt:lpstr>Mangal</vt:lpstr>
      <vt:lpstr>Segoe Semibold</vt:lpstr>
      <vt:lpstr>Segoe UI</vt:lpstr>
      <vt:lpstr>Segoe UI Bold</vt:lpstr>
      <vt:lpstr>Segoe UI Light</vt:lpstr>
      <vt:lpstr>Segoe UI Semibold</vt:lpstr>
      <vt:lpstr>Segoe UI Semilight</vt:lpstr>
      <vt:lpstr>Times New Roman</vt:lpstr>
      <vt:lpstr>Trebuchet MS</vt:lpstr>
      <vt:lpstr>Verdana</vt:lpstr>
      <vt:lpstr>Wingdings</vt:lpstr>
      <vt:lpstr>1_Office Theme</vt:lpstr>
      <vt:lpstr>2_Office Theme</vt:lpstr>
      <vt:lpstr>1_Server and Cloud 2013</vt:lpstr>
      <vt:lpstr>2_COLOR TEMPLATE</vt:lpstr>
      <vt:lpstr>5-50111_Build 2017_LIGHT GRAY TEMPLATE</vt:lpstr>
      <vt:lpstr>Connect_2016_Template_Light</vt:lpstr>
      <vt:lpstr>NG_MOC_Core_ModuleNew2</vt:lpstr>
      <vt:lpstr>Office Theme</vt:lpstr>
      <vt:lpstr>5_Office Theme</vt:lpstr>
      <vt:lpstr>1_5-50113_Microsoft_Ready_Light_Template</vt:lpstr>
      <vt:lpstr>3_Office Theme</vt:lpstr>
      <vt:lpstr>4_Office Theme</vt:lpstr>
      <vt:lpstr>1_NG_MOC_Core_ModuleNew2</vt:lpstr>
      <vt:lpstr>6_Office Theme</vt:lpstr>
      <vt:lpstr>7_Office Theme</vt:lpstr>
      <vt:lpstr>Data &amp; Cloud Skill Up and Exam Ready Workshop  Exam 70-535: Architecting Azure Solutions </vt:lpstr>
      <vt:lpstr>Agenda – Day 1</vt:lpstr>
      <vt:lpstr>Agenda – Day 2 </vt:lpstr>
      <vt:lpstr>Architect Defined</vt:lpstr>
      <vt:lpstr>2016 CIO Priorities &amp; Challenges</vt:lpstr>
      <vt:lpstr>Translate Business Objectives Into Actions</vt:lpstr>
      <vt:lpstr>DevOps is the union of people, process, and tools  to enable continuous delivery of value of our end uses. </vt:lpstr>
      <vt:lpstr>Value Stream Mapping – Understanding and Teaching</vt:lpstr>
      <vt:lpstr>Tip: Must Read Book </vt:lpstr>
      <vt:lpstr>What is DevOps…</vt:lpstr>
      <vt:lpstr>Traditional vs modern dev-ops</vt:lpstr>
      <vt:lpstr>Containerization</vt:lpstr>
      <vt:lpstr>Cloud is a new way to think about a datacenter </vt:lpstr>
      <vt:lpstr>DevOps Journey</vt:lpstr>
      <vt:lpstr>Kickstart Your DevOps Journey</vt:lpstr>
      <vt:lpstr>Questions… Answered at Events</vt:lpstr>
      <vt:lpstr>Azure..Like Visio, you start with a blank canvas…</vt:lpstr>
      <vt:lpstr>Tips, Tricks and Field Experiences </vt:lpstr>
      <vt:lpstr>Tips, Tricks and Field Experiences </vt:lpstr>
      <vt:lpstr>Event Notifications – Http://ITProGuru.com/join Example: Azure Certification Jump Start  70-534 Architecting Microsoft Azure Solutions </vt:lpstr>
      <vt:lpstr>PowerPoint Presentation</vt:lpstr>
      <vt:lpstr>More Resources</vt:lpstr>
      <vt:lpstr>Operational Readiness </vt:lpstr>
      <vt:lpstr>Design for Operations (10-15%)</vt:lpstr>
      <vt:lpstr>PowerPoint Presentation</vt:lpstr>
      <vt:lpstr>Microsoft Products and Services – Platform Services</vt:lpstr>
      <vt:lpstr>Microsoft Products and Services – Application / Infra</vt:lpstr>
      <vt:lpstr>Microsoft Product and Services - Shared</vt:lpstr>
      <vt:lpstr>Azure Application Insights</vt:lpstr>
      <vt:lpstr>Application Insights</vt:lpstr>
      <vt:lpstr>Application Insights Ecosystem</vt:lpstr>
      <vt:lpstr>PowerPoint Presentation</vt:lpstr>
      <vt:lpstr>Azure Log Analytics</vt:lpstr>
      <vt:lpstr>PowerPoint Presentation</vt:lpstr>
      <vt:lpstr>Desired State Configuration (DSC)</vt:lpstr>
      <vt:lpstr>Demo –Azure Security Center and other Assorted Tools and Toys</vt:lpstr>
      <vt:lpstr>Compute Infrastructure</vt:lpstr>
      <vt:lpstr>Design Compute Infrastructure (20-25%)</vt:lpstr>
      <vt:lpstr>PowerPoint Presentation</vt:lpstr>
      <vt:lpstr>Azure Resource Manager (ARM) </vt:lpstr>
      <vt:lpstr>Azure Resource Manager Terminology</vt:lpstr>
      <vt:lpstr>Reusable ARM Templates</vt:lpstr>
      <vt:lpstr>Security and Identity Solutions</vt:lpstr>
      <vt:lpstr>Design Security and Identity Solutions (20%-25%)</vt:lpstr>
      <vt:lpstr>On-Premise Active Directory vs Azure AD</vt:lpstr>
      <vt:lpstr>Azure AD Edition Features</vt:lpstr>
      <vt:lpstr>Azure AD Premium Features</vt:lpstr>
      <vt:lpstr>Azure AD Connect</vt:lpstr>
      <vt:lpstr>Azure AD Connect</vt:lpstr>
      <vt:lpstr>Azure AD Connect SSO</vt:lpstr>
      <vt:lpstr>Data and Storage</vt:lpstr>
      <vt:lpstr>Defining High Availability 2 or more Azure VMs</vt:lpstr>
      <vt:lpstr>Availability Sets</vt:lpstr>
      <vt:lpstr>PowerPoint Presentation</vt:lpstr>
      <vt:lpstr>PowerPoint Presentation</vt:lpstr>
      <vt:lpstr>PowerPoint Presentation</vt:lpstr>
      <vt:lpstr>Design Solutions by using Platform Services (10-15%)</vt:lpstr>
      <vt:lpstr>Cognitive Services</vt:lpstr>
      <vt:lpstr>PowerPoint Presentation</vt:lpstr>
      <vt:lpstr>Bot Services</vt:lpstr>
      <vt:lpstr>Stream Analytics</vt:lpstr>
      <vt:lpstr>IoT Hub</vt:lpstr>
      <vt:lpstr>Time Series Insights</vt:lpstr>
      <vt:lpstr>IoT Edge</vt:lpstr>
      <vt:lpstr>PowerPoint Presentation</vt:lpstr>
      <vt:lpstr>Service bus</vt:lpstr>
      <vt:lpstr>Service Bus Topic</vt:lpstr>
      <vt:lpstr>Service Bus Queue</vt:lpstr>
      <vt:lpstr>Event Hub</vt:lpstr>
      <vt:lpstr>Connectivity for Hybrid Applications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Coach Culbertson</dc:creator>
  <cp:lastModifiedBy>Jeff Stillman</cp:lastModifiedBy>
  <cp:revision>18</cp:revision>
  <dcterms:created xsi:type="dcterms:W3CDTF">2018-05-04T20:27:20Z</dcterms:created>
  <dcterms:modified xsi:type="dcterms:W3CDTF">2018-05-14T16:08:45Z</dcterms:modified>
</cp:coreProperties>
</file>